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notesSlides/notesSlide22.xml" ContentType="application/vnd.openxmlformats-officedocument.presentationml.notesSlide+xml"/>
  <Override PartName="/ppt/tags/tag27.xml" ContentType="application/vnd.openxmlformats-officedocument.presentationml.tags+xml"/>
  <Override PartName="/ppt/notesSlides/notesSlide23.xml" ContentType="application/vnd.openxmlformats-officedocument.presentationml.notesSlide+xml"/>
  <Override PartName="/ppt/tags/tag28.xml" ContentType="application/vnd.openxmlformats-officedocument.presentationml.tags+xml"/>
  <Override PartName="/ppt/notesSlides/notesSlide24.xml" ContentType="application/vnd.openxmlformats-officedocument.presentationml.notesSlide+xml"/>
  <Override PartName="/ppt/tags/tag29.xml" ContentType="application/vnd.openxmlformats-officedocument.presentationml.tags+xml"/>
  <Override PartName="/ppt/notesSlides/notesSlide25.xml" ContentType="application/vnd.openxmlformats-officedocument.presentationml.notesSlide+xml"/>
  <Override PartName="/ppt/tags/tag30.xml" ContentType="application/vnd.openxmlformats-officedocument.presentationml.tags+xml"/>
  <Override PartName="/ppt/notesSlides/notesSlide26.xml" ContentType="application/vnd.openxmlformats-officedocument.presentationml.notesSlide+xml"/>
  <Override PartName="/ppt/tags/tag31.xml" ContentType="application/vnd.openxmlformats-officedocument.presentationml.tags+xml"/>
  <Override PartName="/ppt/notesSlides/notesSlide27.xml" ContentType="application/vnd.openxmlformats-officedocument.presentationml.notesSlide+xml"/>
  <Override PartName="/ppt/tags/tag32.xml" ContentType="application/vnd.openxmlformats-officedocument.presentationml.tags+xml"/>
  <Override PartName="/ppt/notesSlides/notesSlide28.xml" ContentType="application/vnd.openxmlformats-officedocument.presentationml.notesSlide+xml"/>
  <Override PartName="/ppt/tags/tag33.xml" ContentType="application/vnd.openxmlformats-officedocument.presentationml.tags+xml"/>
  <Override PartName="/ppt/notesSlides/notesSlide29.xml" ContentType="application/vnd.openxmlformats-officedocument.presentationml.notesSlide+xml"/>
  <Override PartName="/ppt/tags/tag34.xml" ContentType="application/vnd.openxmlformats-officedocument.presentationml.tags+xml"/>
  <Override PartName="/ppt/notesSlides/notesSlide30.xml" ContentType="application/vnd.openxmlformats-officedocument.presentationml.notesSlide+xml"/>
  <Override PartName="/ppt/tags/tag35.xml" ContentType="application/vnd.openxmlformats-officedocument.presentationml.tags+xml"/>
  <Override PartName="/ppt/notesSlides/notesSlide31.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notesSlides/notesSlide33.xml" ContentType="application/vnd.openxmlformats-officedocument.presentationml.notesSlide+xml"/>
  <Override PartName="/ppt/tags/tag38.xml" ContentType="application/vnd.openxmlformats-officedocument.presentationml.tags+xml"/>
  <Override PartName="/ppt/notesSlides/notesSlide34.xml" ContentType="application/vnd.openxmlformats-officedocument.presentationml.notesSlide+xml"/>
  <Override PartName="/ppt/tags/tag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362" r:id="rId2"/>
    <p:sldId id="266" r:id="rId3"/>
    <p:sldId id="363" r:id="rId4"/>
    <p:sldId id="366" r:id="rId5"/>
    <p:sldId id="407" r:id="rId6"/>
    <p:sldId id="411" r:id="rId7"/>
    <p:sldId id="410" r:id="rId8"/>
    <p:sldId id="412" r:id="rId9"/>
    <p:sldId id="413" r:id="rId10"/>
    <p:sldId id="415" r:id="rId11"/>
    <p:sldId id="414" r:id="rId12"/>
    <p:sldId id="422" r:id="rId13"/>
    <p:sldId id="409" r:id="rId14"/>
    <p:sldId id="418" r:id="rId15"/>
    <p:sldId id="419" r:id="rId16"/>
    <p:sldId id="420" r:id="rId17"/>
    <p:sldId id="417" r:id="rId18"/>
    <p:sldId id="421" r:id="rId19"/>
    <p:sldId id="416" r:id="rId20"/>
    <p:sldId id="373" r:id="rId21"/>
    <p:sldId id="376" r:id="rId22"/>
    <p:sldId id="403" r:id="rId23"/>
    <p:sldId id="404" r:id="rId24"/>
    <p:sldId id="423" r:id="rId25"/>
    <p:sldId id="408" r:id="rId26"/>
    <p:sldId id="406" r:id="rId27"/>
    <p:sldId id="424" r:id="rId28"/>
    <p:sldId id="425" r:id="rId29"/>
    <p:sldId id="426" r:id="rId30"/>
    <p:sldId id="401" r:id="rId31"/>
    <p:sldId id="427" r:id="rId32"/>
    <p:sldId id="402" r:id="rId33"/>
    <p:sldId id="428" r:id="rId34"/>
    <p:sldId id="405" r:id="rId35"/>
    <p:sldId id="429" r:id="rId36"/>
    <p:sldId id="430" r:id="rId37"/>
    <p:sldId id="270" r:id="rId38"/>
  </p:sldIdLst>
  <p:sldSz cx="12192000" cy="6858000"/>
  <p:notesSz cx="6858000" cy="9144000"/>
  <p:embeddedFontLst>
    <p:embeddedFont>
      <p:font typeface="思源黑体 CN Bold" panose="02010600030101010101" charset="-122"/>
      <p:bold r:id="rId40"/>
    </p:embeddedFont>
    <p:embeddedFont>
      <p:font typeface="Cambria Math" panose="02040503050406030204" pitchFamily="18" charset="0"/>
      <p:regular r:id="rId41"/>
    </p:embeddedFont>
    <p:embeddedFont>
      <p:font typeface="黑体" panose="02010609060101010101" pitchFamily="49" charset="-122"/>
      <p:regular r:id="rId42"/>
    </p:embeddedFont>
    <p:embeddedFont>
      <p:font typeface="微软雅黑" panose="020B0503020204020204" pitchFamily="34" charset="-122"/>
      <p:regular r:id="rId43"/>
      <p:bold r:id="rId44"/>
    </p:embeddedFont>
  </p:embeddedFontLst>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rt star" initials="s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1313"/>
    <a:srgbClr val="6D68F6"/>
    <a:srgbClr val="776CF5"/>
    <a:srgbClr val="7E47ED"/>
    <a:srgbClr val="C0000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017" autoAdjust="0"/>
  </p:normalViewPr>
  <p:slideViewPr>
    <p:cSldViewPr snapToGrid="0">
      <p:cViewPr varScale="1">
        <p:scale>
          <a:sx n="161" d="100"/>
          <a:sy n="161" d="100"/>
        </p:scale>
        <p:origin x="336"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2025/3/19/Wed</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119049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展示这个案例的目的是体现优势和劣势</a:t>
            </a:r>
            <a:endParaRPr lang="en-US" altLang="zh-CN" dirty="0"/>
          </a:p>
        </p:txBody>
      </p:sp>
    </p:spTree>
    <p:extLst>
      <p:ext uri="{BB962C8B-B14F-4D97-AF65-F5344CB8AC3E}">
        <p14:creationId xmlns:p14="http://schemas.microsoft.com/office/powerpoint/2010/main" val="1053920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这里简单介绍分布</a:t>
            </a:r>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现在我们回到空间扫描统计的任务目标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至于具体的</a:t>
            </a:r>
            <a:r>
              <a:rPr lang="en-US" altLang="zh-CN" dirty="0"/>
              <a:t>L</a:t>
            </a:r>
            <a:r>
              <a:rPr lang="zh-CN" altLang="en-US" dirty="0"/>
              <a:t>（</a:t>
            </a:r>
            <a:r>
              <a:rPr lang="en-US" altLang="zh-CN" dirty="0"/>
              <a:t>z</a:t>
            </a:r>
            <a:r>
              <a:rPr lang="zh-CN" altLang="en-US" dirty="0"/>
              <a:t>）要怎么计算，需要根据先验假设分布进行推导</a:t>
            </a:r>
            <a:endParaRPr lang="en-US" altLang="zh-CN" dirty="0"/>
          </a:p>
          <a:p>
            <a:endParaRPr lang="en-US" altLang="zh-CN" dirty="0"/>
          </a:p>
        </p:txBody>
      </p:sp>
    </p:spTree>
    <p:extLst>
      <p:ext uri="{BB962C8B-B14F-4D97-AF65-F5344CB8AC3E}">
        <p14:creationId xmlns:p14="http://schemas.microsoft.com/office/powerpoint/2010/main" val="1727972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2629513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这个最大似然值是作为代表参与到接下来显著性检验的竞争中去的</a:t>
            </a:r>
            <a:endParaRPr lang="en-US"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1490250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研究发现：①</a:t>
            </a:r>
            <a:r>
              <a:rPr lang="en-US" altLang="zh-CN" dirty="0"/>
              <a:t>2010—2020</a:t>
            </a:r>
            <a:r>
              <a:rPr lang="zh-CN" altLang="en-US" dirty="0"/>
              <a:t>年，该地区共发现了</a:t>
            </a:r>
            <a:r>
              <a:rPr lang="en-US" altLang="zh-CN" dirty="0"/>
              <a:t>14401</a:t>
            </a:r>
            <a:r>
              <a:rPr lang="zh-CN" altLang="en-US" dirty="0"/>
              <a:t>个毁林多边形，导致</a:t>
            </a:r>
            <a:r>
              <a:rPr lang="en-US" altLang="zh-CN" dirty="0"/>
              <a:t>1862.89</a:t>
            </a:r>
            <a:r>
              <a:rPr lang="zh-CN" altLang="en-US" dirty="0"/>
              <a:t>平方公里（</a:t>
            </a:r>
            <a:r>
              <a:rPr lang="en-US" altLang="zh-CN" dirty="0"/>
              <a:t>186289</a:t>
            </a:r>
            <a:r>
              <a:rPr lang="zh-CN" altLang="en-US" dirty="0"/>
              <a:t>公顷）的面积损失，其中大部分很可能是非法砍伐。②森林砍伐损失主要发生在私人土地用于农业扩张的小块土地上，另外也包括保护区和土著土地。③森林砍伐集中在两个热点地区，涉及不同的农业行为者和土地使用变化过程。一个是处在贫穷的北部地区，执法资源很少；另一个与人口密度和经济增长有关，位于南部的巴拉那州（</a:t>
            </a:r>
            <a:r>
              <a:rPr lang="en-US" altLang="zh-CN" dirty="0"/>
              <a:t>Paraná</a:t>
            </a:r>
            <a:r>
              <a:rPr lang="zh-CN" altLang="en-US" dirty="0"/>
              <a:t>）地区。④这种森林砍伐模式可能导致物种灭绝、生态系统服务丧失和应对气候变化的能力减弱，从而对目前用于对抗森林砍伐的机制的有效性提出挑战。制止森林砍伐需要将执法、加强土地保护和对私人土地所有者的激励相结合。</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524105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2784877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A</a:t>
            </a:r>
            <a:r>
              <a:rPr lang="zh-CN" altLang="en-US" dirty="0"/>
              <a:t>：</a:t>
            </a:r>
            <a:r>
              <a:rPr lang="en-US" altLang="zh-CN" dirty="0"/>
              <a:t>2010-2020</a:t>
            </a:r>
            <a:r>
              <a:rPr lang="zh-CN" altLang="en-US" dirty="0"/>
              <a:t>年巴西各州的森林砍伐情况</a:t>
            </a:r>
            <a:endParaRPr lang="en-US" altLang="zh-CN" dirty="0"/>
          </a:p>
          <a:p>
            <a:r>
              <a:rPr lang="en-US" altLang="zh-CN" dirty="0"/>
              <a:t>      </a:t>
            </a:r>
            <a:r>
              <a:rPr lang="zh-CN" altLang="en-US" dirty="0"/>
              <a:t>左上插图是受大西洋森林公约保护的区域（灰色区域，黑的是研究区域），整图上的点是 毁林区域多边形的质心，颜色表示时期。</a:t>
            </a:r>
            <a:endParaRPr lang="en-US" altLang="zh-CN" dirty="0"/>
          </a:p>
          <a:p>
            <a:r>
              <a:rPr lang="en-US" altLang="zh-CN" dirty="0"/>
              <a:t>      </a:t>
            </a:r>
            <a:r>
              <a:rPr lang="zh-CN" altLang="en-US" dirty="0"/>
              <a:t>只有与均匀分布（卡房检验）相比，后五年与前</a:t>
            </a:r>
            <a:r>
              <a:rPr lang="en-US" altLang="zh-CN" dirty="0"/>
              <a:t>5</a:t>
            </a:r>
            <a:r>
              <a:rPr lang="zh-CN" altLang="en-US" dirty="0"/>
              <a:t>年变化显著时才认为是增加或减少（个人认为这里的增加应该是毁林面积增加）</a:t>
            </a:r>
            <a:br>
              <a:rPr lang="en-US" altLang="zh-CN" dirty="0"/>
            </a:br>
            <a:r>
              <a:rPr lang="en-US" altLang="zh-CN" dirty="0"/>
              <a:t>      </a:t>
            </a:r>
            <a:r>
              <a:rPr lang="zh-CN" altLang="en-US" dirty="0"/>
              <a:t>方法：纯时空分析</a:t>
            </a:r>
            <a:br>
              <a:rPr lang="en-US" altLang="zh-CN" dirty="0"/>
            </a:br>
            <a:br>
              <a:rPr lang="en-US" altLang="zh-CN" dirty="0"/>
            </a:br>
            <a:r>
              <a:rPr lang="en-US" altLang="zh-CN" dirty="0"/>
              <a:t>B</a:t>
            </a:r>
            <a:r>
              <a:rPr lang="zh-CN" altLang="en-US" dirty="0"/>
              <a:t>：森林 年损失量和累计损失率（随时间） ， 蓝色虚线是大西洋森林年均砍伐面积</a:t>
            </a:r>
            <a:endParaRPr lang="en-US" altLang="zh-CN" dirty="0"/>
          </a:p>
          <a:p>
            <a:endParaRPr lang="en-US" altLang="zh-CN" dirty="0"/>
          </a:p>
          <a:p>
            <a:r>
              <a:rPr lang="en-US" altLang="zh-CN" dirty="0"/>
              <a:t>C:  </a:t>
            </a:r>
            <a:r>
              <a:rPr lang="zh-CN" altLang="en-US" dirty="0"/>
              <a:t>森林 累计砍伐面积（左）与累积毁林多边形个数占比（右），横轴是单个多边形的大小，</a:t>
            </a:r>
            <a:br>
              <a:rPr lang="en-US" altLang="zh-CN" dirty="0"/>
            </a:br>
            <a:br>
              <a:rPr lang="en-US" altLang="zh-CN" dirty="0"/>
            </a:br>
            <a:r>
              <a:rPr lang="zh-CN" altLang="en-US" dirty="0"/>
              <a:t>方法上就是单纯的时空序列统计。</a:t>
            </a:r>
            <a:br>
              <a:rPr lang="en-US" altLang="zh-CN" dirty="0"/>
            </a:br>
            <a:endParaRPr lang="en-US" altLang="zh-CN" dirty="0"/>
          </a:p>
          <a:p>
            <a:br>
              <a:rPr lang="en-US" altLang="zh-CN" dirty="0"/>
            </a:br>
            <a:r>
              <a:rPr lang="zh-CN" altLang="en-US" dirty="0"/>
              <a:t>右图：</a:t>
            </a:r>
            <a:r>
              <a:rPr lang="en-US" altLang="zh-CN" dirty="0"/>
              <a:t>2010-2020</a:t>
            </a:r>
            <a:r>
              <a:rPr lang="zh-CN" altLang="en-US" dirty="0"/>
              <a:t>按土地权属类型分析的总体毁林面积和毁林率（该土地类型毁林面积</a:t>
            </a:r>
            <a:r>
              <a:rPr lang="en-US" altLang="zh-CN" dirty="0"/>
              <a:t>/</a:t>
            </a:r>
            <a:r>
              <a:rPr lang="zh-CN" altLang="en-US" dirty="0"/>
              <a:t>总面积）</a:t>
            </a:r>
            <a:endParaRPr lang="en-US" altLang="zh-CN" dirty="0"/>
          </a:p>
          <a:p>
            <a:endParaRPr lang="en-US" altLang="zh-CN" dirty="0"/>
          </a:p>
        </p:txBody>
      </p:sp>
    </p:spTree>
    <p:extLst>
      <p:ext uri="{BB962C8B-B14F-4D97-AF65-F5344CB8AC3E}">
        <p14:creationId xmlns:p14="http://schemas.microsoft.com/office/powerpoint/2010/main" val="2209768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在大西洋森林中 每种 土地归属类型 的森林砍伐多边形中观察到的 土地利用 和 覆盖</a:t>
            </a:r>
            <a:endParaRPr lang="en-US" altLang="zh-CN" dirty="0"/>
          </a:p>
          <a:p>
            <a:endParaRPr lang="en-US" altLang="zh-CN" dirty="0"/>
          </a:p>
          <a:p>
            <a:r>
              <a:rPr lang="zh-CN" altLang="en-US" dirty="0"/>
              <a:t>每个饼图是一种土地归属，每个饼上的颜色是土地利用或覆盖类型，数字是对应占比</a:t>
            </a:r>
            <a:endParaRPr lang="en-US" altLang="zh-CN" dirty="0"/>
          </a:p>
        </p:txBody>
      </p:sp>
    </p:spTree>
    <p:extLst>
      <p:ext uri="{BB962C8B-B14F-4D97-AF65-F5344CB8AC3E}">
        <p14:creationId xmlns:p14="http://schemas.microsoft.com/office/powerpoint/2010/main" val="1364698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大西洋森林的毁林热点  </a:t>
            </a:r>
            <a:endParaRPr lang="en-US" altLang="zh-CN" dirty="0"/>
          </a:p>
          <a:p>
            <a:r>
              <a:rPr lang="en-US" altLang="zh-CN" dirty="0"/>
              <a:t>A:  </a:t>
            </a:r>
            <a:r>
              <a:rPr lang="zh-CN" altLang="en-US" dirty="0"/>
              <a:t>找到的两个热点（对所有毁林区域的质心使用核密度分析，半径为</a:t>
            </a:r>
            <a:r>
              <a:rPr lang="en-US" altLang="zh-CN" dirty="0"/>
              <a:t>125km</a:t>
            </a:r>
            <a:r>
              <a:rPr lang="zh-CN" altLang="en-US" dirty="0"/>
              <a:t>），找到了南北两个显著热点</a:t>
            </a:r>
            <a:endParaRPr lang="en-US" altLang="zh-CN" dirty="0"/>
          </a:p>
          <a:p>
            <a:r>
              <a:rPr lang="en-US" altLang="zh-CN" dirty="0"/>
              <a:t>B</a:t>
            </a:r>
            <a:r>
              <a:rPr lang="zh-CN" altLang="en-US" dirty="0"/>
              <a:t>：北部热点区域 植被地貌 与 土地利用的对应关系（</a:t>
            </a:r>
            <a:r>
              <a:rPr lang="en-US" altLang="zh-CN" dirty="0"/>
              <a:t>&gt;450</a:t>
            </a:r>
            <a:r>
              <a:rPr lang="zh-CN" altLang="en-US" dirty="0"/>
              <a:t>区域）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a:t>
            </a:r>
            <a:r>
              <a:rPr lang="zh-CN" altLang="en-US" dirty="0"/>
              <a:t>：南部热点区域 植被地貌 与 土地利用的对应关系（</a:t>
            </a:r>
            <a:r>
              <a:rPr lang="en-US" altLang="zh-CN" dirty="0"/>
              <a:t>&gt;450</a:t>
            </a:r>
            <a:r>
              <a:rPr lang="zh-CN" altLang="en-US" dirty="0"/>
              <a:t>区域）</a:t>
            </a:r>
            <a:endParaRPr lang="en-US" altLang="zh-CN" dirty="0"/>
          </a:p>
          <a:p>
            <a:endParaRPr lang="en-US" altLang="zh-CN" dirty="0"/>
          </a:p>
        </p:txBody>
      </p:sp>
    </p:spTree>
    <p:extLst>
      <p:ext uri="{BB962C8B-B14F-4D97-AF65-F5344CB8AC3E}">
        <p14:creationId xmlns:p14="http://schemas.microsoft.com/office/powerpoint/2010/main" val="971286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核密度分析的核心优势就是可以通过不同的 核函数 和 带宽 来灵活地捕捉局部特征（尤其是通过不同的带宽）</a:t>
            </a:r>
            <a:endParaRPr lang="en-US" altLang="zh-CN" dirty="0"/>
          </a:p>
          <a:p>
            <a:endParaRPr lang="en-US" altLang="zh-CN" dirty="0"/>
          </a:p>
          <a:p>
            <a:r>
              <a:rPr lang="zh-CN" altLang="en-US" dirty="0"/>
              <a:t>核密度分析对每个毁林区域的中心点进行加权，从而生成了连续的密度表面，可以反映出砍伐活动的渐变分布；</a:t>
            </a:r>
            <a:endParaRPr lang="en-US" altLang="zh-CN" dirty="0"/>
          </a:p>
          <a:p>
            <a:r>
              <a:rPr lang="zh-CN" altLang="en-US" dirty="0"/>
              <a:t>较之缓冲区分析，其在边界处可以有更好的连续性；且对零散小版块具有更好的敏感性；</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在生态学和地理空间分析中，四次核核</a:t>
            </a:r>
            <a:r>
              <a:rPr lang="en-US" altLang="zh-CN" dirty="0" err="1"/>
              <a:t>Epanechnikov</a:t>
            </a:r>
            <a:r>
              <a:rPr lang="zh-CN" altLang="en-US" dirty="0"/>
              <a:t>核是最常用的，因为：</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其权重从中心点向边缘平滑递减，避免了均匀核或三角核在边界的突变问题，能够够好地反映空间连续性</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相比高斯核，其在带宽范围内截断，可以更好地聚焦于局部区域，避免过度平滑导致的细节丢失，更精准地识别小规模狙击模式。</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虽然</a:t>
            </a:r>
            <a:r>
              <a:rPr lang="en-US" altLang="zh-CN" b="0" i="0" dirty="0" err="1">
                <a:solidFill>
                  <a:srgbClr val="404040"/>
                </a:solidFill>
                <a:effectLst/>
                <a:latin typeface="Inter"/>
              </a:rPr>
              <a:t>Epanechnikov</a:t>
            </a:r>
            <a:r>
              <a:rPr lang="zh-CN" altLang="en-US" b="0" i="0" dirty="0">
                <a:solidFill>
                  <a:srgbClr val="404040"/>
                </a:solidFill>
                <a:effectLst/>
                <a:latin typeface="Inter"/>
              </a:rPr>
              <a:t>核在均方误差最小化意义下更优，但四次核平滑性更好，同时计算效率高。</a:t>
            </a:r>
            <a:endParaRPr lang="en-US" altLang="zh-CN" b="0" i="0" dirty="0">
              <a:solidFill>
                <a:srgbClr val="404040"/>
              </a:solidFill>
              <a:effectLst/>
              <a:latin typeface="Inter"/>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b="0" i="0" dirty="0">
                <a:solidFill>
                  <a:srgbClr val="404040"/>
                </a:solidFill>
                <a:effectLst/>
                <a:latin typeface="Inter"/>
              </a:rPr>
              <a:t>能适应各种不规则边界的密度分布，比如能更好反映沿河分布的砍伐热点</a:t>
            </a:r>
            <a:endParaRPr lang="en-US" altLang="zh-CN" b="0" i="0" dirty="0">
              <a:solidFill>
                <a:srgbClr val="404040"/>
              </a:solidFill>
              <a:effectLst/>
              <a:latin typeface="Inter"/>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b="0" i="0" dirty="0">
                <a:solidFill>
                  <a:srgbClr val="404040"/>
                </a:solidFill>
                <a:effectLst/>
                <a:latin typeface="Inter"/>
              </a:rPr>
              <a:t>地理现象常呈现多中心聚集模式，四次核通过平滑加权综合反映这些子热点的叠加效应。</a:t>
            </a:r>
            <a:endParaRPr lang="en-US" altLang="zh-CN" b="0" i="0" dirty="0">
              <a:solidFill>
                <a:srgbClr val="404040"/>
              </a:solidFill>
              <a:effectLst/>
              <a:latin typeface="Inter"/>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CN" dirty="0"/>
          </a:p>
          <a:p>
            <a:endParaRPr lang="en-US" altLang="zh-CN" dirty="0"/>
          </a:p>
        </p:txBody>
      </p:sp>
    </p:spTree>
    <p:extLst>
      <p:ext uri="{BB962C8B-B14F-4D97-AF65-F5344CB8AC3E}">
        <p14:creationId xmlns:p14="http://schemas.microsoft.com/office/powerpoint/2010/main" val="3223260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北部（左） 和 南部（右）的毁林热点的统计分析</a:t>
            </a:r>
            <a:endParaRPr lang="en-US" altLang="zh-CN" dirty="0"/>
          </a:p>
          <a:p>
            <a:r>
              <a:rPr lang="en-US" altLang="zh-CN" dirty="0"/>
              <a:t>A</a:t>
            </a:r>
            <a:r>
              <a:rPr lang="zh-CN" altLang="en-US" dirty="0"/>
              <a:t>： 左</a:t>
            </a:r>
            <a:r>
              <a:rPr lang="en-US" altLang="zh-CN" dirty="0"/>
              <a:t>y</a:t>
            </a:r>
            <a:r>
              <a:rPr lang="zh-CN" altLang="en-US" dirty="0"/>
              <a:t>轴：毁林面积，右</a:t>
            </a:r>
            <a:r>
              <a:rPr lang="en-US" altLang="zh-CN" dirty="0"/>
              <a:t>y</a:t>
            </a:r>
            <a:r>
              <a:rPr lang="zh-CN" altLang="en-US" dirty="0"/>
              <a:t>轴：毁林率，</a:t>
            </a:r>
            <a:r>
              <a:rPr lang="en-US" altLang="zh-CN" dirty="0"/>
              <a:t>x</a:t>
            </a:r>
            <a:r>
              <a:rPr lang="zh-CN" altLang="en-US" dirty="0"/>
              <a:t>轴：大中小私人财产区域</a:t>
            </a:r>
            <a:endParaRPr lang="en-US" altLang="zh-CN" dirty="0"/>
          </a:p>
          <a:p>
            <a:endParaRPr lang="en-US" altLang="zh-CN" dirty="0"/>
          </a:p>
          <a:p>
            <a:r>
              <a:rPr lang="en-US" altLang="zh-CN" dirty="0"/>
              <a:t>B</a:t>
            </a:r>
            <a:r>
              <a:rPr lang="zh-CN" altLang="en-US" dirty="0"/>
              <a:t>：大中小私人财产的毁林区域的土地使用或覆盖类型</a:t>
            </a:r>
            <a:endParaRPr lang="en-US" altLang="zh-CN" dirty="0"/>
          </a:p>
        </p:txBody>
      </p:sp>
    </p:spTree>
    <p:extLst>
      <p:ext uri="{BB962C8B-B14F-4D97-AF65-F5344CB8AC3E}">
        <p14:creationId xmlns:p14="http://schemas.microsoft.com/office/powerpoint/2010/main" val="6885747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900911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3701819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677303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与随机基线进行比较的方法有很多，一阶点模式分析中的样方法，二阶点模式分析中的最邻近法，</a:t>
            </a:r>
            <a:r>
              <a:rPr lang="en-US" altLang="zh-CN" dirty="0"/>
              <a:t>G</a:t>
            </a:r>
            <a:r>
              <a:rPr lang="zh-CN" altLang="en-US" dirty="0"/>
              <a:t>函数和</a:t>
            </a:r>
            <a:r>
              <a:rPr lang="en-US" altLang="zh-CN" dirty="0"/>
              <a:t>K</a:t>
            </a:r>
            <a:r>
              <a:rPr lang="zh-CN" altLang="en-US" dirty="0"/>
              <a:t>函数都是相同的原理。</a:t>
            </a:r>
            <a:endParaRPr lang="en-US" altLang="zh-CN" dirty="0"/>
          </a:p>
          <a:p>
            <a:r>
              <a:rPr lang="en-US" altLang="zh-CN" dirty="0"/>
              <a:t>Z-score</a:t>
            </a:r>
            <a:r>
              <a:rPr lang="zh-CN" altLang="en-US" dirty="0"/>
              <a:t>用于评估样本点到总体均值的距离</a:t>
            </a:r>
            <a:endParaRPr lang="en-US" altLang="zh-CN" dirty="0"/>
          </a:p>
          <a:p>
            <a:r>
              <a:rPr lang="zh-CN" altLang="en-US" dirty="0"/>
              <a:t>文章中没有讲明白两个</a:t>
            </a:r>
            <a:r>
              <a:rPr lang="en-US" altLang="zh-CN" dirty="0"/>
              <a:t>n</a:t>
            </a:r>
            <a:r>
              <a:rPr lang="zh-CN" altLang="en-US" dirty="0"/>
              <a:t>为什么是相同的</a:t>
            </a:r>
            <a:br>
              <a:rPr lang="en-US" altLang="zh-CN" dirty="0"/>
            </a:br>
            <a:r>
              <a:rPr lang="zh-CN" altLang="en-US" dirty="0"/>
              <a:t>分析尺度很重要，想象分析尺度只有一个细胞大，那么每个细胞的分布都和其他细胞没有任何关系</a:t>
            </a:r>
            <a:endParaRPr lang="en-US" altLang="zh-CN" dirty="0"/>
          </a:p>
        </p:txBody>
      </p:sp>
    </p:spTree>
    <p:extLst>
      <p:ext uri="{BB962C8B-B14F-4D97-AF65-F5344CB8AC3E}">
        <p14:creationId xmlns:p14="http://schemas.microsoft.com/office/powerpoint/2010/main" val="2112732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1. </a:t>
            </a:r>
            <a:r>
              <a:rPr lang="zh-CN" altLang="en-US" dirty="0"/>
              <a:t>打乱点标签而非点位置</a:t>
            </a:r>
            <a:endParaRPr lang="en-US" altLang="zh-CN" dirty="0"/>
          </a:p>
          <a:p>
            <a:r>
              <a:rPr lang="en-US" altLang="zh-CN" dirty="0"/>
              <a:t>2. </a:t>
            </a:r>
            <a:r>
              <a:rPr lang="zh-CN" altLang="en-US" dirty="0"/>
              <a:t>不是说再统计一遍新的目标点邻域空间的点分布，而是保留实际样本的邻域空间</a:t>
            </a:r>
            <a:endParaRPr lang="en-US" altLang="zh-CN" dirty="0"/>
          </a:p>
        </p:txBody>
      </p:sp>
    </p:spTree>
    <p:extLst>
      <p:ext uri="{BB962C8B-B14F-4D97-AF65-F5344CB8AC3E}">
        <p14:creationId xmlns:p14="http://schemas.microsoft.com/office/powerpoint/2010/main" val="630267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我们这里只聚焦于空间点模式分析相关的原理介绍</a:t>
            </a:r>
            <a:endParaRPr lang="en-US" altLang="zh-CN" dirty="0"/>
          </a:p>
          <a:p>
            <a:r>
              <a:rPr lang="zh-CN" altLang="en-US" dirty="0"/>
              <a:t>接下来我们介绍两种较为经典的空间点模式分析方法</a:t>
            </a:r>
            <a:endParaRPr lang="en-US"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3965318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检验了</a:t>
            </a:r>
            <a:r>
              <a:rPr lang="en-US" altLang="zh-CN" dirty="0"/>
              <a:t>CRAWDAD</a:t>
            </a:r>
            <a:r>
              <a:rPr lang="zh-CN" altLang="en-US" dirty="0"/>
              <a:t>在单个样本中的可行性，且证明了其比其他传统的空间分析方法更加优越</a:t>
            </a:r>
            <a:endParaRPr lang="en-US" altLang="zh-CN" dirty="0"/>
          </a:p>
        </p:txBody>
      </p:sp>
    </p:spTree>
    <p:extLst>
      <p:ext uri="{BB962C8B-B14F-4D97-AF65-F5344CB8AC3E}">
        <p14:creationId xmlns:p14="http://schemas.microsoft.com/office/powerpoint/2010/main" val="3212787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证明了</a:t>
            </a:r>
            <a:r>
              <a:rPr lang="en-US" altLang="zh-CN" dirty="0"/>
              <a:t>CRAWDAD</a:t>
            </a:r>
            <a:r>
              <a:rPr lang="zh-CN" altLang="en-US" dirty="0"/>
              <a:t>在多个样本之间的比较中同样能得到逻辑合理的结果。</a:t>
            </a:r>
            <a:endParaRPr lang="en-US" altLang="zh-CN" dirty="0"/>
          </a:p>
          <a:p>
            <a:r>
              <a:rPr lang="zh-CN" altLang="en-US" dirty="0"/>
              <a:t>对于不同样本同一位置的相似性，原文计算了每个样本每对细胞之间的</a:t>
            </a:r>
            <a:r>
              <a:rPr lang="en-US" altLang="zh-CN" dirty="0"/>
              <a:t>Z-score</a:t>
            </a:r>
            <a:r>
              <a:rPr lang="zh-CN" altLang="en-US" dirty="0"/>
              <a:t>线下面积，组织成一个向量，然后进行</a:t>
            </a:r>
            <a:r>
              <a:rPr lang="en-US" altLang="zh-CN" dirty="0"/>
              <a:t>PCA</a:t>
            </a:r>
            <a:r>
              <a:rPr lang="zh-CN" altLang="en-US" dirty="0"/>
              <a:t>变换转化为二维数据，发现同一位置的样本的聚集在一起。</a:t>
            </a:r>
            <a:endParaRPr lang="en-US" altLang="zh-CN" dirty="0"/>
          </a:p>
        </p:txBody>
      </p:sp>
    </p:spTree>
    <p:extLst>
      <p:ext uri="{BB962C8B-B14F-4D97-AF65-F5344CB8AC3E}">
        <p14:creationId xmlns:p14="http://schemas.microsoft.com/office/powerpoint/2010/main" val="17041839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2939715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0" i="0" dirty="0">
                <a:effectLst/>
                <a:latin typeface="PingFang SC"/>
              </a:rPr>
              <a:t>​</a:t>
            </a:r>
            <a:r>
              <a:rPr lang="en-US" altLang="zh-CN" b="1" i="0" dirty="0">
                <a:effectLst/>
                <a:latin typeface="PingFang SC"/>
              </a:rPr>
              <a:t>CRAWDAD</a:t>
            </a:r>
            <a:r>
              <a:rPr lang="zh-CN" altLang="en-US" b="0" i="0" dirty="0">
                <a:effectLst/>
                <a:latin typeface="PingFang SC"/>
              </a:rPr>
              <a:t>通过网格划分和标签洗牌生成</a:t>
            </a:r>
            <a:r>
              <a:rPr lang="zh-CN" altLang="en-US" b="1" i="0" dirty="0">
                <a:effectLst/>
                <a:latin typeface="PingFang SC"/>
              </a:rPr>
              <a:t>空间长度尺度依赖的零背景</a:t>
            </a:r>
            <a:r>
              <a:rPr lang="zh-CN" altLang="en-US" b="0" i="0" dirty="0">
                <a:effectLst/>
                <a:latin typeface="PingFang SC"/>
              </a:rPr>
              <a:t>，结合二项比例检验计算</a:t>
            </a:r>
            <a:r>
              <a:rPr lang="en-US" altLang="zh-CN" b="0" i="0" dirty="0">
                <a:effectLst/>
                <a:latin typeface="PingFang SC"/>
              </a:rPr>
              <a:t>Z</a:t>
            </a:r>
            <a:r>
              <a:rPr lang="zh-CN" altLang="en-US" b="0" i="0" dirty="0">
                <a:effectLst/>
                <a:latin typeface="PingFang SC"/>
              </a:rPr>
              <a:t>分数，可识别不同尺度下的富集</a:t>
            </a:r>
            <a:r>
              <a:rPr lang="en-US" altLang="zh-CN" b="0" i="0" dirty="0">
                <a:effectLst/>
                <a:latin typeface="PingFang SC"/>
              </a:rPr>
              <a:t>/</a:t>
            </a:r>
            <a:r>
              <a:rPr lang="zh-CN" altLang="en-US" b="0" i="0" dirty="0">
                <a:effectLst/>
                <a:latin typeface="PingFang SC"/>
              </a:rPr>
              <a:t>消耗趋势</a:t>
            </a:r>
            <a:endParaRPr lang="en-US" altLang="zh-CN" dirty="0"/>
          </a:p>
        </p:txBody>
      </p:sp>
    </p:spTree>
    <p:extLst>
      <p:ext uri="{BB962C8B-B14F-4D97-AF65-F5344CB8AC3E}">
        <p14:creationId xmlns:p14="http://schemas.microsoft.com/office/powerpoint/2010/main" val="854606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地理分析机提出的背景：</a:t>
            </a:r>
            <a:endParaRPr lang="en-US" altLang="zh-CN" dirty="0"/>
          </a:p>
          <a:p>
            <a:r>
              <a:rPr lang="zh-CN" altLang="en-US" dirty="0"/>
              <a:t>针对一种落后分析范式，</a:t>
            </a:r>
            <a:endParaRPr lang="en-US" altLang="zh-CN" dirty="0"/>
          </a:p>
          <a:p>
            <a:r>
              <a:rPr lang="zh-CN" altLang="en-US" dirty="0"/>
              <a:t>新时代新要求</a:t>
            </a:r>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过往方法存在的问题，地理分析机可以解决一部分，</a:t>
            </a:r>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2025/3/19/Wed</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2025/3/19/Wed</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2025/3/19/Wed</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2025/3/19/Wed</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2025/3/19/Wed</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2025/3/19/Wed</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2025/3/19/Wed</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2025/3/19/Wed</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2025/3/19/Wed</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2025/3/19/Wed</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2025/3/19/Wed</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2025/3/19/Wed</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4.xml"/><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NUL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32.xml"/><Relationship Id="rId5" Type="http://schemas.openxmlformats.org/officeDocument/2006/relationships/image" Target="../media/image30.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33.xml"/><Relationship Id="rId5" Type="http://schemas.openxmlformats.org/officeDocument/2006/relationships/image" Target="../media/image13.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3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36.xml"/><Relationship Id="rId5" Type="http://schemas.openxmlformats.org/officeDocument/2006/relationships/image" Target="../media/image18.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38.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969419" y="399828"/>
            <a:ext cx="2250401" cy="632874"/>
            <a:chOff x="2805112" y="2505075"/>
            <a:chExt cx="6580821" cy="1850707"/>
          </a:xfrm>
        </p:grpSpPr>
        <p:sp>
          <p:nvSpPr>
            <p:cNvPr id="6"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solidFill>
              <a:srgbClr val="9A0000"/>
            </a:solidFill>
            <a:ln w="9525" cap="flat">
              <a:noFill/>
              <a:prstDash val="solid"/>
              <a:miter/>
            </a:ln>
          </p:spPr>
          <p:txBody>
            <a:bodyPr rtlCol="0" anchor="ctr"/>
            <a:lstStyle/>
            <a:p>
              <a:endParaRPr lang="zh-CN" altLang="en-US"/>
            </a:p>
          </p:txBody>
        </p:sp>
        <p:sp>
          <p:nvSpPr>
            <p:cNvPr id="7"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solidFill>
              <a:srgbClr val="231815"/>
            </a:solidFill>
            <a:ln w="9525" cap="flat">
              <a:noFill/>
              <a:prstDash val="solid"/>
              <a:miter/>
            </a:ln>
          </p:spPr>
          <p:txBody>
            <a:bodyPr rtlCol="0" anchor="ctr"/>
            <a:lstStyle/>
            <a:p>
              <a:endParaRPr lang="zh-CN" altLang="en-US"/>
            </a:p>
          </p:txBody>
        </p:sp>
        <p:sp>
          <p:nvSpPr>
            <p:cNvPr id="8"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solidFill>
              <a:srgbClr val="9A0000"/>
            </a:solidFill>
            <a:ln w="9525" cap="flat">
              <a:noFill/>
              <a:prstDash val="solid"/>
              <a:miter/>
            </a:ln>
          </p:spPr>
          <p:txBody>
            <a:bodyPr rtlCol="0" anchor="ctr"/>
            <a:lstStyle/>
            <a:p>
              <a:endParaRPr lang="zh-CN" altLang="en-US"/>
            </a:p>
          </p:txBody>
        </p:sp>
      </p:grpSp>
      <p:sp>
        <p:nvSpPr>
          <p:cNvPr id="9" name="文本框 8"/>
          <p:cNvSpPr txBox="1"/>
          <p:nvPr/>
        </p:nvSpPr>
        <p:spPr>
          <a:xfrm>
            <a:off x="659732" y="2450465"/>
            <a:ext cx="10869776" cy="1877437"/>
          </a:xfrm>
          <a:prstGeom prst="rect">
            <a:avLst/>
          </a:prstGeom>
          <a:noFill/>
        </p:spPr>
        <p:txBody>
          <a:bodyPr wrap="square" rtlCol="0">
            <a:spAutoFit/>
          </a:bodyPr>
          <a:lstStyle/>
          <a:p>
            <a:pPr algn="ctr">
              <a:spcBef>
                <a:spcPts val="1200"/>
              </a:spcBef>
            </a:pP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空间模式分析</a:t>
            </a:r>
            <a:endParaRPr lang="en-US" altLang="zh-CN" sz="48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spcBef>
                <a:spcPts val="1200"/>
              </a:spcBef>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空间分析方法与</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GIS</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应用课程分享</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spcBef>
                <a:spcPts val="1200"/>
              </a:spcBef>
            </a:pP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3693963" y="4728586"/>
            <a:ext cx="4801314" cy="1200329"/>
          </a:xfrm>
          <a:prstGeom prst="rect">
            <a:avLst/>
          </a:prstGeom>
          <a:noFill/>
          <a:ln>
            <a:noFill/>
          </a:ln>
        </p:spPr>
        <p:txBody>
          <a:bodyPr wrap="none">
            <a:spAutoFit/>
          </a:bodyPr>
          <a:lstStyle/>
          <a:p>
            <a:pPr algn="ct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汇报人：张一帜、王志洋、黄儒豪</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2025.3.19</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圆角 16"/>
          <p:cNvSpPr/>
          <p:nvPr/>
        </p:nvSpPr>
        <p:spPr>
          <a:xfrm>
            <a:off x="-701348" y="1371609"/>
            <a:ext cx="1349048" cy="411478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nvSpPr>
        <p:spPr>
          <a:xfrm>
            <a:off x="11517476" y="1371609"/>
            <a:ext cx="1349048" cy="411478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60545" y="185144"/>
            <a:ext cx="538480" cy="52197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03</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7700645" cy="398780"/>
          </a:xfrm>
          <a:prstGeom prst="rect">
            <a:avLst/>
          </a:prstGeom>
        </p:spPr>
        <p:txBody>
          <a:bodyPr wrap="none">
            <a:spAutoFit/>
          </a:bodyPr>
          <a:lstStyle/>
          <a:p>
            <a:pPr algn="l"/>
            <a:r>
              <a:rPr lang="zh-CN" altLang="en-US" sz="2000" dirty="0">
                <a:solidFill>
                  <a:schemeClr val="bg1"/>
                </a:solidFill>
                <a:latin typeface="微软雅黑" panose="020B0503020204020204" pitchFamily="34" charset="-122"/>
              </a:rPr>
              <a:t>地理分析机（</a:t>
            </a:r>
            <a:r>
              <a:rPr lang="en-US" altLang="zh-CN" sz="2000" dirty="0">
                <a:solidFill>
                  <a:schemeClr val="bg1"/>
                </a:solidFill>
                <a:latin typeface="微软雅黑" panose="020B0503020204020204" pitchFamily="34" charset="-122"/>
              </a:rPr>
              <a:t>Geographical Analysis Machine</a:t>
            </a:r>
            <a:r>
              <a:rPr lang="zh-CN" altLang="en-US" sz="2000" dirty="0">
                <a:solidFill>
                  <a:schemeClr val="bg1"/>
                </a:solidFill>
                <a:latin typeface="微软雅黑" panose="020B0503020204020204" pitchFamily="34" charset="-122"/>
              </a:rPr>
              <a:t>）</a:t>
            </a:r>
            <a:r>
              <a:rPr lang="en-US" altLang="zh-CN" sz="2000" dirty="0">
                <a:solidFill>
                  <a:schemeClr val="bg1"/>
                </a:solidFill>
                <a:latin typeface="微软雅黑" panose="020B0503020204020204" pitchFamily="34" charset="-122"/>
              </a:rPr>
              <a:t>1987 Openshaw</a:t>
            </a:r>
          </a:p>
        </p:txBody>
      </p:sp>
      <p:sp>
        <p:nvSpPr>
          <p:cNvPr id="13" name="文本框 12"/>
          <p:cNvSpPr txBox="1"/>
          <p:nvPr/>
        </p:nvSpPr>
        <p:spPr>
          <a:xfrm>
            <a:off x="657860" y="906145"/>
            <a:ext cx="11378565" cy="5200650"/>
          </a:xfrm>
          <a:prstGeom prst="rect">
            <a:avLst/>
          </a:prstGeom>
          <a:noFill/>
        </p:spPr>
        <p:txBody>
          <a:bodyPr wrap="square" rtlCol="0">
            <a:spAutoFit/>
          </a:bodyPr>
          <a:lstStyle/>
          <a:p>
            <a:pPr marL="0" lvl="1" indent="0" fontAlgn="auto">
              <a:spcBef>
                <a:spcPts val="1200"/>
              </a:spcBef>
              <a:buFont typeface="Arial" panose="020B0604020202020204" pitchFamily="34" charset="0"/>
              <a:buNone/>
            </a:pPr>
            <a:r>
              <a:rPr lang="en-US" altLang="zh-CN" sz="2800" dirty="0">
                <a:solidFill>
                  <a:schemeClr val="tx1"/>
                </a:solidFill>
              </a:rPr>
              <a:t>3.2 </a:t>
            </a:r>
            <a:r>
              <a:rPr lang="zh-CN" altLang="en-US" sz="2800" dirty="0">
                <a:solidFill>
                  <a:schemeClr val="tx1"/>
                </a:solidFill>
              </a:rPr>
              <a:t>显著性检验（蒙特卡洛模拟）</a:t>
            </a:r>
          </a:p>
          <a:p>
            <a:pPr lvl="2" indent="-457200" fontAlgn="auto">
              <a:spcBef>
                <a:spcPts val="1200"/>
              </a:spcBef>
              <a:buFont typeface="Arial" panose="020B0604020202020204" pitchFamily="34" charset="0"/>
              <a:buChar char="•"/>
            </a:pPr>
            <a:r>
              <a:rPr lang="zh-CN" altLang="en-US" sz="2800" dirty="0">
                <a:solidFill>
                  <a:schemeClr val="tx1"/>
                </a:solidFill>
              </a:rPr>
              <a:t>生成</a:t>
            </a:r>
            <a:r>
              <a:rPr lang="en-US" altLang="zh-CN" sz="2800" dirty="0">
                <a:solidFill>
                  <a:schemeClr val="tx1"/>
                </a:solidFill>
              </a:rPr>
              <a:t>499</a:t>
            </a:r>
            <a:r>
              <a:rPr lang="zh-CN" altLang="en-US" sz="2800" dirty="0">
                <a:solidFill>
                  <a:schemeClr val="tx1"/>
                </a:solidFill>
              </a:rPr>
              <a:t>个点随机分布的数据集</a:t>
            </a:r>
          </a:p>
          <a:p>
            <a:pPr lvl="2" indent="-457200" fontAlgn="auto">
              <a:spcBef>
                <a:spcPts val="1200"/>
              </a:spcBef>
              <a:buFont typeface="Arial" panose="020B0604020202020204" pitchFamily="34" charset="0"/>
              <a:buChar char="•"/>
            </a:pPr>
            <a:r>
              <a:rPr lang="zh-CN" altLang="en-US" sz="2800" dirty="0">
                <a:solidFill>
                  <a:schemeClr val="tx1"/>
                </a:solidFill>
              </a:rPr>
              <a:t>遍历每个假设区域时，</a:t>
            </a:r>
          </a:p>
          <a:p>
            <a:pPr lvl="3" indent="-457200" fontAlgn="auto">
              <a:spcBef>
                <a:spcPts val="1200"/>
              </a:spcBef>
              <a:buFont typeface="Arial" panose="020B0604020202020204" pitchFamily="34" charset="0"/>
              <a:buChar char="•"/>
            </a:pPr>
            <a:r>
              <a:rPr lang="zh-CN" altLang="en-US" sz="2800" dirty="0">
                <a:solidFill>
                  <a:schemeClr val="tx1"/>
                </a:solidFill>
              </a:rPr>
              <a:t>统计目标点数据的分布数量</a:t>
            </a:r>
          </a:p>
          <a:p>
            <a:pPr lvl="3" indent="-457200" fontAlgn="auto">
              <a:spcBef>
                <a:spcPts val="1200"/>
              </a:spcBef>
              <a:buFont typeface="Arial" panose="020B0604020202020204" pitchFamily="34" charset="0"/>
              <a:buChar char="•"/>
            </a:pPr>
            <a:r>
              <a:rPr lang="zh-CN" altLang="en-US" sz="2800" dirty="0">
                <a:solidFill>
                  <a:schemeClr val="tx1"/>
                </a:solidFill>
              </a:rPr>
              <a:t>统计</a:t>
            </a:r>
            <a:r>
              <a:rPr lang="en-US" altLang="zh-CN" sz="2800" dirty="0">
                <a:solidFill>
                  <a:schemeClr val="tx1"/>
                </a:solidFill>
              </a:rPr>
              <a:t>499</a:t>
            </a:r>
            <a:r>
              <a:rPr lang="zh-CN" altLang="en-US" sz="2800" dirty="0">
                <a:solidFill>
                  <a:schemeClr val="tx1"/>
                </a:solidFill>
              </a:rPr>
              <a:t>个随机点数据集在该区域的数量</a:t>
            </a:r>
          </a:p>
          <a:p>
            <a:pPr lvl="3" indent="-457200" fontAlgn="auto">
              <a:spcBef>
                <a:spcPts val="1200"/>
              </a:spcBef>
              <a:buFont typeface="Arial" panose="020B0604020202020204" pitchFamily="34" charset="0"/>
              <a:buChar char="•"/>
            </a:pPr>
            <a:r>
              <a:rPr lang="zh-CN" altLang="en-US" sz="2800" dirty="0">
                <a:solidFill>
                  <a:schemeClr val="tx1"/>
                </a:solidFill>
              </a:rPr>
              <a:t>如果目标点分布的数据在其中排前五名</a:t>
            </a:r>
          </a:p>
          <a:p>
            <a:pPr lvl="3" indent="-457200" fontAlgn="auto">
              <a:spcBef>
                <a:spcPts val="1200"/>
              </a:spcBef>
              <a:buFont typeface="Arial" panose="020B0604020202020204" pitchFamily="34" charset="0"/>
              <a:buChar char="•"/>
            </a:pPr>
            <a:r>
              <a:rPr lang="en-US" altLang="zh-CN" sz="2800" dirty="0">
                <a:solidFill>
                  <a:schemeClr val="tx1"/>
                </a:solidFill>
              </a:rPr>
              <a:t>p=0.01</a:t>
            </a:r>
            <a:r>
              <a:rPr lang="zh-CN" altLang="en-US" sz="2800" dirty="0">
                <a:solidFill>
                  <a:schemeClr val="tx1"/>
                </a:solidFill>
              </a:rPr>
              <a:t>，</a:t>
            </a:r>
            <a:r>
              <a:rPr lang="zh-CN" altLang="en-US" sz="2800" dirty="0"/>
              <a:t>该区域</a:t>
            </a:r>
            <a:r>
              <a:rPr lang="zh-CN" altLang="en-US" sz="2800" dirty="0">
                <a:solidFill>
                  <a:schemeClr val="tx1"/>
                </a:solidFill>
              </a:rPr>
              <a:t>出现异常的置信度达到</a:t>
            </a:r>
            <a:r>
              <a:rPr lang="en-US" altLang="zh-CN" sz="2800" dirty="0">
                <a:solidFill>
                  <a:schemeClr val="tx1"/>
                </a:solidFill>
              </a:rPr>
              <a:t>99%</a:t>
            </a:r>
          </a:p>
          <a:p>
            <a:pPr marL="0" lvl="1" indent="0" fontAlgn="auto">
              <a:spcBef>
                <a:spcPts val="1200"/>
              </a:spcBef>
              <a:buFont typeface="Arial" panose="020B0604020202020204" pitchFamily="34" charset="0"/>
              <a:buNone/>
            </a:pPr>
            <a:r>
              <a:rPr lang="en-US" altLang="zh-CN" sz="2800" dirty="0">
                <a:solidFill>
                  <a:schemeClr val="tx1"/>
                </a:solidFill>
              </a:rPr>
              <a:t>3.3 </a:t>
            </a:r>
            <a:r>
              <a:rPr lang="zh-CN" altLang="en-US" sz="2800" dirty="0">
                <a:solidFill>
                  <a:schemeClr val="tx1"/>
                </a:solidFill>
              </a:rPr>
              <a:t>管理并检索空间数据：</a:t>
            </a:r>
            <a:r>
              <a:rPr lang="en-US" altLang="zh-CN" sz="2800" dirty="0">
                <a:solidFill>
                  <a:schemeClr val="tx1"/>
                </a:solidFill>
              </a:rPr>
              <a:t>KDB</a:t>
            </a:r>
            <a:r>
              <a:rPr lang="zh-CN" altLang="en-US" sz="2800" dirty="0">
                <a:solidFill>
                  <a:schemeClr val="tx1"/>
                </a:solidFill>
              </a:rPr>
              <a:t>树</a:t>
            </a:r>
          </a:p>
          <a:p>
            <a:pPr marL="0" lvl="2" indent="0" fontAlgn="auto">
              <a:spcBef>
                <a:spcPts val="1200"/>
              </a:spcBef>
              <a:buFont typeface="Arial" panose="020B0604020202020204" pitchFamily="34" charset="0"/>
              <a:buNone/>
            </a:pPr>
            <a:r>
              <a:rPr lang="en-US" altLang="zh-CN" sz="2800" dirty="0">
                <a:solidFill>
                  <a:schemeClr val="tx1"/>
                </a:solidFill>
              </a:rPr>
              <a:t>3.4 </a:t>
            </a:r>
            <a:r>
              <a:rPr lang="zh-CN" altLang="en-US" sz="2800" dirty="0">
                <a:sym typeface="+mn-ea"/>
              </a:rPr>
              <a:t>地理展示，凸显出现异常的区域：</a:t>
            </a:r>
            <a:r>
              <a:rPr lang="en-US" altLang="zh-CN" sz="2800" dirty="0">
                <a:sym typeface="+mn-ea"/>
              </a:rPr>
              <a:t>GIS</a:t>
            </a:r>
            <a:r>
              <a:rPr lang="zh-CN" altLang="en-US" sz="2800" dirty="0">
                <a:sym typeface="+mn-ea"/>
              </a:rPr>
              <a:t>软件可视化</a:t>
            </a:r>
            <a:endParaRPr lang="zh-CN" altLang="en-US" sz="2800" dirty="0">
              <a:solidFill>
                <a:schemeClr val="tx1"/>
              </a:solidFill>
              <a:sym typeface="+mn-ea"/>
            </a:endParaRPr>
          </a:p>
        </p:txBody>
      </p:sp>
    </p:spTree>
  </p:cSld>
  <p:clrMapOvr>
    <a:masterClrMapping/>
  </p:clrMapOvr>
  <p:transition advTm="17901"/>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60545" y="185144"/>
            <a:ext cx="538480" cy="52197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03</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7700645" cy="398780"/>
          </a:xfrm>
          <a:prstGeom prst="rect">
            <a:avLst/>
          </a:prstGeom>
        </p:spPr>
        <p:txBody>
          <a:bodyPr wrap="none">
            <a:spAutoFit/>
          </a:bodyPr>
          <a:lstStyle/>
          <a:p>
            <a:pPr algn="l"/>
            <a:r>
              <a:rPr lang="zh-CN" altLang="en-US" sz="2000" dirty="0">
                <a:solidFill>
                  <a:schemeClr val="bg1"/>
                </a:solidFill>
                <a:latin typeface="微软雅黑" panose="020B0503020204020204" pitchFamily="34" charset="-122"/>
              </a:rPr>
              <a:t>地理分析机（</a:t>
            </a:r>
            <a:r>
              <a:rPr lang="en-US" altLang="zh-CN" sz="2000" dirty="0">
                <a:solidFill>
                  <a:schemeClr val="bg1"/>
                </a:solidFill>
                <a:latin typeface="微软雅黑" panose="020B0503020204020204" pitchFamily="34" charset="-122"/>
              </a:rPr>
              <a:t>Geographical Analysis Machine</a:t>
            </a:r>
            <a:r>
              <a:rPr lang="zh-CN" altLang="en-US" sz="2000" dirty="0">
                <a:solidFill>
                  <a:schemeClr val="bg1"/>
                </a:solidFill>
                <a:latin typeface="微软雅黑" panose="020B0503020204020204" pitchFamily="34" charset="-122"/>
              </a:rPr>
              <a:t>）</a:t>
            </a:r>
            <a:r>
              <a:rPr lang="en-US" altLang="zh-CN" sz="2000" dirty="0">
                <a:solidFill>
                  <a:schemeClr val="bg1"/>
                </a:solidFill>
                <a:latin typeface="微软雅黑" panose="020B0503020204020204" pitchFamily="34" charset="-122"/>
              </a:rPr>
              <a:t>1987 Openshaw</a:t>
            </a:r>
          </a:p>
        </p:txBody>
      </p:sp>
      <p:sp>
        <p:nvSpPr>
          <p:cNvPr id="13" name="文本框 12"/>
          <p:cNvSpPr txBox="1"/>
          <p:nvPr/>
        </p:nvSpPr>
        <p:spPr>
          <a:xfrm>
            <a:off x="326571" y="906145"/>
            <a:ext cx="11792198" cy="5478423"/>
          </a:xfrm>
          <a:prstGeom prst="rect">
            <a:avLst/>
          </a:prstGeom>
          <a:noFill/>
        </p:spPr>
        <p:txBody>
          <a:bodyPr wrap="square" rtlCol="0">
            <a:spAutoFit/>
          </a:bodyPr>
          <a:lstStyle/>
          <a:p>
            <a:pPr lvl="1" indent="-457200" fontAlgn="auto">
              <a:spcBef>
                <a:spcPts val="1200"/>
              </a:spcBef>
              <a:buFont typeface="Arial" panose="020B0604020202020204" pitchFamily="34" charset="0"/>
              <a:buChar char="•"/>
            </a:pPr>
            <a:r>
              <a:rPr lang="zh-CN" altLang="en-US" sz="2800" dirty="0">
                <a:solidFill>
                  <a:schemeClr val="tx1"/>
                </a:solidFill>
              </a:rPr>
              <a:t>优势：</a:t>
            </a:r>
          </a:p>
          <a:p>
            <a:pPr lvl="2" indent="-457200" fontAlgn="auto">
              <a:spcBef>
                <a:spcPts val="1200"/>
              </a:spcBef>
              <a:buFont typeface="Arial" panose="020B0604020202020204" pitchFamily="34" charset="0"/>
              <a:buChar char="•"/>
            </a:pPr>
            <a:r>
              <a:rPr lang="zh-CN" altLang="en-US" sz="2800" dirty="0">
                <a:solidFill>
                  <a:schemeClr val="tx1"/>
                </a:solidFill>
              </a:rPr>
              <a:t>无需预先定义</a:t>
            </a:r>
            <a:r>
              <a:rPr lang="zh-CN" altLang="en-US" sz="2800" dirty="0"/>
              <a:t>可能出现异常</a:t>
            </a:r>
            <a:r>
              <a:rPr lang="zh-CN" altLang="en-US" sz="2800" dirty="0">
                <a:solidFill>
                  <a:schemeClr val="tx1"/>
                </a:solidFill>
              </a:rPr>
              <a:t>区域的范围</a:t>
            </a:r>
          </a:p>
          <a:p>
            <a:pPr lvl="2" indent="-457200" fontAlgn="auto">
              <a:spcBef>
                <a:spcPts val="1200"/>
              </a:spcBef>
              <a:buFont typeface="Arial" panose="020B0604020202020204" pitchFamily="34" charset="0"/>
              <a:buChar char="•"/>
            </a:pPr>
            <a:r>
              <a:rPr lang="zh-CN" altLang="en-US" sz="2800" dirty="0">
                <a:solidFill>
                  <a:schemeClr val="tx1"/>
                </a:solidFill>
              </a:rPr>
              <a:t>自动检测不同空间尺度的聚集模式</a:t>
            </a:r>
          </a:p>
          <a:p>
            <a:pPr lvl="2" indent="-457200" fontAlgn="auto">
              <a:spcBef>
                <a:spcPts val="1200"/>
              </a:spcBef>
              <a:buFont typeface="Arial" panose="020B0604020202020204" pitchFamily="34" charset="0"/>
              <a:buChar char="•"/>
            </a:pPr>
            <a:r>
              <a:rPr lang="zh-CN" altLang="en-US" sz="2800" dirty="0">
                <a:solidFill>
                  <a:schemeClr val="tx1"/>
                </a:solidFill>
              </a:rPr>
              <a:t>自动化程度高，减少人为偏差</a:t>
            </a:r>
          </a:p>
          <a:p>
            <a:pPr lvl="1" indent="-457200" fontAlgn="auto">
              <a:spcBef>
                <a:spcPts val="1200"/>
              </a:spcBef>
              <a:buFont typeface="Arial" panose="020B0604020202020204" pitchFamily="34" charset="0"/>
              <a:buChar char="•"/>
            </a:pPr>
            <a:r>
              <a:rPr lang="zh-CN" altLang="en-US" sz="2800" dirty="0"/>
              <a:t>缺陷</a:t>
            </a:r>
            <a:r>
              <a:rPr lang="zh-CN" altLang="en-US" sz="2800" dirty="0">
                <a:solidFill>
                  <a:schemeClr val="tx1"/>
                </a:solidFill>
              </a:rPr>
              <a:t>：</a:t>
            </a:r>
          </a:p>
          <a:p>
            <a:pPr lvl="2" indent="-457200" fontAlgn="auto">
              <a:spcBef>
                <a:spcPts val="1200"/>
              </a:spcBef>
              <a:buFont typeface="Arial" panose="020B0604020202020204" pitchFamily="34" charset="0"/>
              <a:buChar char="•"/>
            </a:pPr>
            <a:r>
              <a:rPr lang="zh-CN" altLang="en-US" sz="2800" dirty="0">
                <a:solidFill>
                  <a:schemeClr val="tx1"/>
                </a:solidFill>
              </a:rPr>
              <a:t>边界问题（边界效应）：靠近研究区域边界的空间窗口，可能数据不完整或不平衡，易产生误差。</a:t>
            </a:r>
          </a:p>
          <a:p>
            <a:pPr lvl="2" indent="-457200" fontAlgn="auto">
              <a:spcBef>
                <a:spcPts val="1200"/>
              </a:spcBef>
              <a:buFont typeface="Arial" panose="020B0604020202020204" pitchFamily="34" charset="0"/>
              <a:buChar char="•"/>
            </a:pPr>
            <a:r>
              <a:rPr lang="zh-CN" altLang="en-US" sz="2800" dirty="0">
                <a:solidFill>
                  <a:schemeClr val="tx1"/>
                </a:solidFill>
              </a:rPr>
              <a:t>可能产生</a:t>
            </a:r>
            <a:r>
              <a:rPr lang="zh-CN" altLang="en-US" sz="2800" dirty="0">
                <a:solidFill>
                  <a:srgbClr val="FF0000"/>
                </a:solidFill>
              </a:rPr>
              <a:t>过多的热点区域</a:t>
            </a:r>
            <a:r>
              <a:rPr lang="zh-CN" altLang="en-US" sz="2800" dirty="0">
                <a:solidFill>
                  <a:schemeClr val="tx1"/>
                </a:solidFill>
              </a:rPr>
              <a:t>，部分热点可能缺乏实际意义，且难以排名。</a:t>
            </a:r>
          </a:p>
          <a:p>
            <a:pPr lvl="2" indent="-457200" fontAlgn="auto">
              <a:spcBef>
                <a:spcPts val="1200"/>
              </a:spcBef>
              <a:buFont typeface="Arial" panose="020B0604020202020204" pitchFamily="34" charset="0"/>
              <a:buChar char="•"/>
            </a:pPr>
            <a:r>
              <a:rPr lang="zh-CN" altLang="en-US" sz="2800" dirty="0">
                <a:solidFill>
                  <a:schemeClr val="tx1"/>
                </a:solidFill>
              </a:rPr>
              <a:t>未考虑蒙特卡洛模拟背后的分布问题，使得检测出来的异常区域更</a:t>
            </a:r>
            <a:r>
              <a:rPr lang="zh-CN" altLang="en-US" sz="2800" dirty="0">
                <a:solidFill>
                  <a:srgbClr val="FF0000"/>
                </a:solidFill>
              </a:rPr>
              <a:t>容易偏向人群密集的区域</a:t>
            </a:r>
            <a:endParaRPr lang="en-US" altLang="zh-CN" sz="2800" dirty="0">
              <a:solidFill>
                <a:srgbClr val="FF0000"/>
              </a:solidFill>
            </a:endParaRPr>
          </a:p>
        </p:txBody>
      </p:sp>
    </p:spTree>
  </p:cSld>
  <p:clrMapOvr>
    <a:masterClrMapping/>
  </p:clrMapOvr>
  <p:transition advTm="17901"/>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60545" y="185144"/>
            <a:ext cx="538480" cy="52197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03</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7700645" cy="398780"/>
          </a:xfrm>
          <a:prstGeom prst="rect">
            <a:avLst/>
          </a:prstGeom>
        </p:spPr>
        <p:txBody>
          <a:bodyPr wrap="none">
            <a:spAutoFit/>
          </a:bodyPr>
          <a:lstStyle/>
          <a:p>
            <a:pPr algn="l"/>
            <a:r>
              <a:rPr lang="zh-CN" altLang="en-US" sz="2000" dirty="0">
                <a:solidFill>
                  <a:schemeClr val="bg1"/>
                </a:solidFill>
                <a:latin typeface="微软雅黑" panose="020B0503020204020204" pitchFamily="34" charset="-122"/>
              </a:rPr>
              <a:t>地理分析机（</a:t>
            </a:r>
            <a:r>
              <a:rPr lang="en-US" altLang="zh-CN" sz="2000" dirty="0">
                <a:solidFill>
                  <a:schemeClr val="bg1"/>
                </a:solidFill>
                <a:latin typeface="微软雅黑" panose="020B0503020204020204" pitchFamily="34" charset="-122"/>
              </a:rPr>
              <a:t>Geographical Analysis Machine</a:t>
            </a:r>
            <a:r>
              <a:rPr lang="zh-CN" altLang="en-US" sz="2000" dirty="0">
                <a:solidFill>
                  <a:schemeClr val="bg1"/>
                </a:solidFill>
                <a:latin typeface="微软雅黑" panose="020B0503020204020204" pitchFamily="34" charset="-122"/>
              </a:rPr>
              <a:t>）</a:t>
            </a:r>
            <a:r>
              <a:rPr lang="en-US" altLang="zh-CN" sz="2000" dirty="0">
                <a:solidFill>
                  <a:schemeClr val="bg1"/>
                </a:solidFill>
                <a:latin typeface="微软雅黑" panose="020B0503020204020204" pitchFamily="34" charset="-122"/>
              </a:rPr>
              <a:t>1987 Openshaw</a:t>
            </a:r>
          </a:p>
        </p:txBody>
      </p:sp>
      <p:sp>
        <p:nvSpPr>
          <p:cNvPr id="13" name="文本框 12"/>
          <p:cNvSpPr txBox="1"/>
          <p:nvPr/>
        </p:nvSpPr>
        <p:spPr>
          <a:xfrm>
            <a:off x="657860" y="906145"/>
            <a:ext cx="11378565" cy="523220"/>
          </a:xfrm>
          <a:prstGeom prst="rect">
            <a:avLst/>
          </a:prstGeom>
          <a:noFill/>
        </p:spPr>
        <p:txBody>
          <a:bodyPr wrap="square" rtlCol="0">
            <a:spAutoFit/>
          </a:bodyPr>
          <a:lstStyle/>
          <a:p>
            <a:pPr marL="0" lvl="1" fontAlgn="auto">
              <a:spcBef>
                <a:spcPts val="1200"/>
              </a:spcBef>
            </a:pPr>
            <a:r>
              <a:rPr lang="zh-CN" altLang="en-US" sz="2800" dirty="0">
                <a:solidFill>
                  <a:schemeClr val="tx1"/>
                </a:solidFill>
              </a:rPr>
              <a:t>案例结果</a:t>
            </a:r>
            <a:endParaRPr lang="en-US" altLang="zh-CN" sz="2800" dirty="0">
              <a:solidFill>
                <a:schemeClr val="tx1"/>
              </a:solidFill>
            </a:endParaRPr>
          </a:p>
        </p:txBody>
      </p:sp>
      <p:pic>
        <p:nvPicPr>
          <p:cNvPr id="14" name="图片 13">
            <a:extLst>
              <a:ext uri="{FF2B5EF4-FFF2-40B4-BE49-F238E27FC236}">
                <a16:creationId xmlns:a16="http://schemas.microsoft.com/office/drawing/2014/main" id="{7D402C43-3769-AA0F-4315-FB02C565E853}"/>
              </a:ext>
            </a:extLst>
          </p:cNvPr>
          <p:cNvPicPr>
            <a:picLocks noChangeAspect="1"/>
          </p:cNvPicPr>
          <p:nvPr/>
        </p:nvPicPr>
        <p:blipFill>
          <a:blip r:embed="rId4"/>
          <a:stretch>
            <a:fillRect/>
          </a:stretch>
        </p:blipFill>
        <p:spPr>
          <a:xfrm>
            <a:off x="2494722" y="972366"/>
            <a:ext cx="7202556" cy="4913268"/>
          </a:xfrm>
          <a:prstGeom prst="rect">
            <a:avLst/>
          </a:prstGeom>
        </p:spPr>
      </p:pic>
      <p:sp>
        <p:nvSpPr>
          <p:cNvPr id="15" name="文本框 14">
            <a:extLst>
              <a:ext uri="{FF2B5EF4-FFF2-40B4-BE49-F238E27FC236}">
                <a16:creationId xmlns:a16="http://schemas.microsoft.com/office/drawing/2014/main" id="{7D96ADF9-C9D0-04FB-F73A-467FD30C89AC}"/>
              </a:ext>
            </a:extLst>
          </p:cNvPr>
          <p:cNvSpPr txBox="1"/>
          <p:nvPr/>
        </p:nvSpPr>
        <p:spPr>
          <a:xfrm>
            <a:off x="2990021" y="5951855"/>
            <a:ext cx="6211957" cy="369332"/>
          </a:xfrm>
          <a:prstGeom prst="rect">
            <a:avLst/>
          </a:prstGeom>
          <a:noFill/>
        </p:spPr>
        <p:txBody>
          <a:bodyPr wrap="none" rtlCol="0">
            <a:spAutoFit/>
          </a:bodyPr>
          <a:lstStyle/>
          <a:p>
            <a:r>
              <a:rPr lang="zh-CN" altLang="en-US" dirty="0"/>
              <a:t>图</a:t>
            </a:r>
            <a:r>
              <a:rPr lang="en-US" altLang="zh-CN" dirty="0"/>
              <a:t>1 </a:t>
            </a:r>
            <a:r>
              <a:rPr lang="zh-CN" altLang="en-US" dirty="0"/>
              <a:t>不同半径窗口下聚集区域的检测结果</a:t>
            </a:r>
            <a:r>
              <a:rPr lang="en-US" altLang="zh-CN" dirty="0"/>
              <a:t>.(a)1-5km,(b)5-10km</a:t>
            </a:r>
            <a:endParaRPr lang="zh-CN" altLang="en-US" dirty="0"/>
          </a:p>
        </p:txBody>
      </p:sp>
    </p:spTree>
    <p:extLst>
      <p:ext uri="{BB962C8B-B14F-4D97-AF65-F5344CB8AC3E}">
        <p14:creationId xmlns:p14="http://schemas.microsoft.com/office/powerpoint/2010/main" val="2633532332"/>
      </p:ext>
    </p:extLst>
  </p:cSld>
  <p:clrMapOvr>
    <a:masterClrMapping/>
  </p:clrMapOvr>
  <p:transition advTm="1790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60545" y="185144"/>
            <a:ext cx="538480" cy="52197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04</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6418580" cy="398780"/>
          </a:xfrm>
          <a:prstGeom prst="rect">
            <a:avLst/>
          </a:prstGeom>
        </p:spPr>
        <p:txBody>
          <a:bodyPr wrap="none">
            <a:spAutoFit/>
          </a:bodyPr>
          <a:lstStyle/>
          <a:p>
            <a:r>
              <a:rPr lang="zh-CN" altLang="en-US" sz="2000" dirty="0">
                <a:solidFill>
                  <a:schemeClr val="bg1"/>
                </a:solidFill>
                <a:latin typeface="微软雅黑" panose="020B0503020204020204" pitchFamily="34" charset="-122"/>
              </a:rPr>
              <a:t>空间扫描统计（</a:t>
            </a:r>
            <a:r>
              <a:rPr lang="en-US" altLang="zh-CN" sz="2000" dirty="0">
                <a:solidFill>
                  <a:schemeClr val="bg1"/>
                </a:solidFill>
                <a:latin typeface="微软雅黑" panose="020B0503020204020204" pitchFamily="34" charset="-122"/>
              </a:rPr>
              <a:t>Spatial Scan Statistic</a:t>
            </a:r>
            <a:r>
              <a:rPr lang="zh-CN" altLang="en-US" sz="2000" dirty="0">
                <a:solidFill>
                  <a:schemeClr val="bg1"/>
                </a:solidFill>
                <a:latin typeface="微软雅黑" panose="020B0503020204020204" pitchFamily="34" charset="-122"/>
              </a:rPr>
              <a:t>）</a:t>
            </a:r>
            <a:r>
              <a:rPr lang="en-US" altLang="zh-CN" sz="2000" dirty="0">
                <a:solidFill>
                  <a:schemeClr val="bg1"/>
                </a:solidFill>
                <a:latin typeface="微软雅黑" panose="020B0503020204020204" pitchFamily="34" charset="-122"/>
              </a:rPr>
              <a:t>1997 Kulldorff</a:t>
            </a:r>
          </a:p>
        </p:txBody>
      </p:sp>
      <mc:AlternateContent xmlns:mc="http://schemas.openxmlformats.org/markup-compatibility/2006">
        <mc:Choice xmlns:a14="http://schemas.microsoft.com/office/drawing/2010/main" Requires="a14">
          <p:sp>
            <p:nvSpPr>
              <p:cNvPr id="13" name="文本框 12"/>
              <p:cNvSpPr txBox="1"/>
              <p:nvPr/>
            </p:nvSpPr>
            <p:spPr>
              <a:xfrm>
                <a:off x="660400" y="1021715"/>
                <a:ext cx="10850245" cy="4124206"/>
              </a:xfrm>
              <a:prstGeom prst="rect">
                <a:avLst/>
              </a:prstGeom>
              <a:noFill/>
            </p:spPr>
            <p:txBody>
              <a:bodyPr wrap="square" rtlCol="0">
                <a:spAutoFit/>
              </a:bodyPr>
              <a:lstStyle/>
              <a:p>
                <a:pPr indent="-457200">
                  <a:spcBef>
                    <a:spcPts val="1200"/>
                  </a:spcBef>
                  <a:buFont typeface="Arial" panose="020B0604020202020204" pitchFamily="34" charset="0"/>
                  <a:buChar char="•"/>
                </a:pPr>
                <a:r>
                  <a:rPr lang="zh-CN" altLang="en-US" sz="2400" dirty="0"/>
                  <a:t>提出背景</a:t>
                </a:r>
                <a:endParaRPr lang="en-US" altLang="zh-CN" sz="2400" dirty="0"/>
              </a:p>
              <a:p>
                <a:pPr lvl="2" indent="-457200">
                  <a:spcBef>
                    <a:spcPts val="1200"/>
                  </a:spcBef>
                  <a:buFont typeface="Arial" panose="020B0604020202020204" pitchFamily="34" charset="0"/>
                  <a:buChar char="•"/>
                </a:pPr>
                <a:r>
                  <a:rPr lang="zh-CN" altLang="en-US" sz="2400" dirty="0">
                    <a:solidFill>
                      <a:srgbClr val="FF0000"/>
                    </a:solidFill>
                  </a:rPr>
                  <a:t>扫描窗口统计</a:t>
                </a:r>
                <a:r>
                  <a:rPr lang="zh-CN" altLang="en-US" sz="2400" dirty="0"/>
                  <a:t>最初提出：检验一维点过程是随机的或在某个区域聚集</a:t>
                </a:r>
                <a:endParaRPr lang="en-US" altLang="zh-CN" sz="2400" dirty="0"/>
              </a:p>
              <a:p>
                <a:pPr lvl="1" indent="-457200">
                  <a:spcBef>
                    <a:spcPts val="1200"/>
                  </a:spcBef>
                  <a:buFont typeface="Arial" panose="020B0604020202020204" pitchFamily="34" charset="0"/>
                  <a:buChar char="•"/>
                </a:pPr>
                <a:r>
                  <a:rPr lang="zh-CN" altLang="en-US" sz="2400" dirty="0"/>
                  <a:t>优化方向</a:t>
                </a:r>
              </a:p>
              <a:p>
                <a:pPr lvl="2" indent="-457200">
                  <a:spcBef>
                    <a:spcPts val="1200"/>
                  </a:spcBef>
                  <a:buFont typeface="Arial" panose="020B0604020202020204" pitchFamily="34" charset="0"/>
                  <a:buChar char="•"/>
                </a:pPr>
                <a:r>
                  <a:rPr lang="zh-CN" altLang="en-US" sz="2400" dirty="0"/>
                  <a:t>将一维的点聚集区域检测扩展到二维</a:t>
                </a:r>
              </a:p>
              <a:p>
                <a:pPr lvl="2" indent="-457200">
                  <a:spcBef>
                    <a:spcPts val="1200"/>
                  </a:spcBef>
                  <a:buFont typeface="Arial" panose="020B0604020202020204" pitchFamily="34" charset="0"/>
                  <a:buChar char="•"/>
                </a:pPr>
                <a:r>
                  <a:rPr lang="zh-CN" altLang="en-US" sz="2400" dirty="0"/>
                  <a:t>扫描的窗口区域允许调整尺寸</a:t>
                </a:r>
              </a:p>
              <a:p>
                <a:pPr lvl="2" indent="-457200">
                  <a:spcBef>
                    <a:spcPts val="1200"/>
                  </a:spcBef>
                  <a:buFont typeface="Arial" panose="020B0604020202020204" pitchFamily="34" charset="0"/>
                  <a:buChar char="•"/>
                </a:pPr>
                <a:r>
                  <a:rPr lang="zh-CN" altLang="en-US" sz="2400" dirty="0"/>
                  <a:t>随机分布的零假设可以是</a:t>
                </a:r>
                <a:r>
                  <a:rPr lang="zh-CN" altLang="en-US" sz="2400" dirty="0">
                    <a:solidFill>
                      <a:srgbClr val="FF0000"/>
                    </a:solidFill>
                  </a:rPr>
                  <a:t>泊松过程或伯努利过程</a:t>
                </a:r>
                <a:r>
                  <a:rPr lang="zh-CN" altLang="en-US" sz="2400" dirty="0"/>
                  <a:t>生成的</a:t>
                </a:r>
              </a:p>
              <a:p>
                <a:pPr lvl="3" indent="-457200">
                  <a:spcBef>
                    <a:spcPts val="1200"/>
                  </a:spcBef>
                  <a:buFont typeface="Arial" panose="020B0604020202020204" pitchFamily="34" charset="0"/>
                  <a:buChar char="•"/>
                </a:pPr>
                <a:r>
                  <a:rPr lang="zh-CN" altLang="en-US" sz="2400" dirty="0"/>
                  <a:t>在地理空间中控制</a:t>
                </a:r>
                <a14:m>
                  <m:oMath xmlns:m="http://schemas.openxmlformats.org/officeDocument/2006/math">
                    <m:r>
                      <a:rPr lang="zh-CN" altLang="en-US" sz="2400" b="0" i="1" dirty="0">
                        <a:latin typeface="Cambria Math" panose="02040503050406030204" pitchFamily="18" charset="0"/>
                      </a:rPr>
                      <m:t>期望</m:t>
                    </m:r>
                    <m:r>
                      <a:rPr lang="en-US" altLang="zh-CN" sz="2400" b="0" i="1" smtClean="0">
                        <a:latin typeface="Cambria Math" panose="02040503050406030204" pitchFamily="18" charset="0"/>
                      </a:rPr>
                      <m:t>𝜇</m:t>
                    </m:r>
                  </m:oMath>
                </a14:m>
                <a:r>
                  <a:rPr lang="zh-CN" altLang="en-US" sz="2400" dirty="0"/>
                  <a:t>不变</a:t>
                </a:r>
                <a:endParaRPr lang="en-US" altLang="zh-CN" sz="2400" dirty="0"/>
              </a:p>
              <a:p>
                <a:pPr lvl="3" indent="-457200">
                  <a:spcBef>
                    <a:spcPts val="1200"/>
                  </a:spcBef>
                  <a:buFont typeface="Arial" panose="020B0604020202020204" pitchFamily="34" charset="0"/>
                  <a:buChar char="•"/>
                </a:pPr>
                <a:r>
                  <a:rPr lang="zh-CN" altLang="en-US" sz="2400" dirty="0"/>
                  <a:t>允许在随机生成过程中加入其它变量，缓解分析的有偏性</a:t>
                </a:r>
              </a:p>
            </p:txBody>
          </p:sp>
        </mc:Choice>
        <mc:Fallback>
          <p:sp>
            <p:nvSpPr>
              <p:cNvPr id="13" name="文本框 12"/>
              <p:cNvSpPr txBox="1">
                <a:spLocks noRot="1" noChangeAspect="1" noMove="1" noResize="1" noEditPoints="1" noAdjustHandles="1" noChangeArrowheads="1" noChangeShapeType="1" noTextEdit="1"/>
              </p:cNvSpPr>
              <p:nvPr/>
            </p:nvSpPr>
            <p:spPr>
              <a:xfrm>
                <a:off x="660400" y="1021715"/>
                <a:ext cx="10850245" cy="4124206"/>
              </a:xfrm>
              <a:prstGeom prst="rect">
                <a:avLst/>
              </a:prstGeom>
              <a:blipFill>
                <a:blip r:embed="rId4"/>
                <a:stretch>
                  <a:fillRect l="-730" t="-1331" b="-2367"/>
                </a:stretch>
              </a:blipFill>
            </p:spPr>
            <p:txBody>
              <a:bodyPr/>
              <a:lstStyle/>
              <a:p>
                <a:r>
                  <a:rPr lang="zh-CN" altLang="en-US">
                    <a:noFill/>
                  </a:rPr>
                  <a:t> </a:t>
                </a:r>
              </a:p>
            </p:txBody>
          </p:sp>
        </mc:Fallback>
      </mc:AlternateContent>
    </p:spTree>
  </p:cSld>
  <p:clrMapOvr>
    <a:masterClrMapping/>
  </p:clrMapOvr>
  <p:transition advTm="1790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60545" y="185144"/>
            <a:ext cx="538480" cy="52197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04</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6418580" cy="398780"/>
          </a:xfrm>
          <a:prstGeom prst="rect">
            <a:avLst/>
          </a:prstGeom>
        </p:spPr>
        <p:txBody>
          <a:bodyPr wrap="none">
            <a:spAutoFit/>
          </a:bodyPr>
          <a:lstStyle/>
          <a:p>
            <a:r>
              <a:rPr lang="zh-CN" altLang="en-US" sz="2000" dirty="0">
                <a:solidFill>
                  <a:schemeClr val="bg1"/>
                </a:solidFill>
                <a:latin typeface="微软雅黑" panose="020B0503020204020204" pitchFamily="34" charset="-122"/>
              </a:rPr>
              <a:t>空间扫描统计（</a:t>
            </a:r>
            <a:r>
              <a:rPr lang="en-US" altLang="zh-CN" sz="2000" dirty="0">
                <a:solidFill>
                  <a:schemeClr val="bg1"/>
                </a:solidFill>
                <a:latin typeface="微软雅黑" panose="020B0503020204020204" pitchFamily="34" charset="-122"/>
              </a:rPr>
              <a:t>Spatial Scan Statistic</a:t>
            </a:r>
            <a:r>
              <a:rPr lang="zh-CN" altLang="en-US" sz="2000" dirty="0">
                <a:solidFill>
                  <a:schemeClr val="bg1"/>
                </a:solidFill>
                <a:latin typeface="微软雅黑" panose="020B0503020204020204" pitchFamily="34" charset="-122"/>
              </a:rPr>
              <a:t>）</a:t>
            </a:r>
            <a:r>
              <a:rPr lang="en-US" altLang="zh-CN" sz="2000" dirty="0">
                <a:solidFill>
                  <a:schemeClr val="bg1"/>
                </a:solidFill>
                <a:latin typeface="微软雅黑" panose="020B0503020204020204" pitchFamily="34" charset="-122"/>
              </a:rPr>
              <a:t>1997 Kulldorff</a:t>
            </a:r>
          </a:p>
        </p:txBody>
      </p:sp>
      <mc:AlternateContent xmlns:mc="http://schemas.openxmlformats.org/markup-compatibility/2006">
        <mc:Choice xmlns:a14="http://schemas.microsoft.com/office/drawing/2010/main" Requires="a14">
          <p:sp>
            <p:nvSpPr>
              <p:cNvPr id="13" name="文本框 12"/>
              <p:cNvSpPr txBox="1"/>
              <p:nvPr/>
            </p:nvSpPr>
            <p:spPr>
              <a:xfrm>
                <a:off x="660400" y="1021715"/>
                <a:ext cx="10850245" cy="5397055"/>
              </a:xfrm>
              <a:prstGeom prst="rect">
                <a:avLst/>
              </a:prstGeom>
              <a:noFill/>
            </p:spPr>
            <p:txBody>
              <a:bodyPr wrap="square" rtlCol="0">
                <a:spAutoFit/>
              </a:bodyPr>
              <a:lstStyle/>
              <a:p>
                <a:pPr lvl="1" indent="-457200" fontAlgn="auto">
                  <a:spcBef>
                    <a:spcPts val="1200"/>
                  </a:spcBef>
                  <a:buFont typeface="Arial" panose="020B0604020202020204" pitchFamily="34" charset="0"/>
                  <a:buChar char="•"/>
                </a:pPr>
                <a:r>
                  <a:rPr lang="zh-CN" altLang="en-US" sz="2400" dirty="0"/>
                  <a:t>伯努利分布</a:t>
                </a:r>
              </a:p>
              <a:p>
                <a:pPr lvl="2" indent="-457200" fontAlgn="auto">
                  <a:spcBef>
                    <a:spcPts val="1200"/>
                  </a:spcBef>
                  <a:buFont typeface="Arial" panose="020B0604020202020204" pitchFamily="34" charset="0"/>
                  <a:buChar char="•"/>
                </a:pPr>
                <a:r>
                  <a:rPr lang="zh-CN" altLang="en-US" sz="2400" dirty="0"/>
                  <a:t>描述单次试验只有成功（</a:t>
                </a:r>
                <a:r>
                  <a:rPr lang="en-US" altLang="zh-CN" sz="2400" dirty="0"/>
                  <a:t>1</a:t>
                </a:r>
                <a:r>
                  <a:rPr lang="zh-CN" altLang="en-US" sz="2400" dirty="0"/>
                  <a:t>）和失败（</a:t>
                </a:r>
                <a:r>
                  <a:rPr lang="en-US" altLang="zh-CN" sz="2400" dirty="0"/>
                  <a:t>0</a:t>
                </a:r>
                <a:r>
                  <a:rPr lang="zh-CN" altLang="en-US" sz="2400" dirty="0"/>
                  <a:t>）两种可能，记成功概率为</a:t>
                </a:r>
                <a:r>
                  <a:rPr lang="en-US" altLang="zh-CN" sz="2400" dirty="0"/>
                  <a:t>p</a:t>
                </a:r>
              </a:p>
              <a:p>
                <a:pPr lvl="2" indent="-457200" fontAlgn="auto">
                  <a:spcBef>
                    <a:spcPts val="1200"/>
                  </a:spcBef>
                  <a:buFont typeface="Arial" panose="020B0604020202020204" pitchFamily="34" charset="0"/>
                  <a:buChar char="•"/>
                </a:pPr>
                <a:r>
                  <a:rPr lang="zh-CN" altLang="en-US" sz="2400" dirty="0"/>
                  <a:t>期望值为</a:t>
                </a:r>
                <a14:m>
                  <m:oMath xmlns:m="http://schemas.openxmlformats.org/officeDocument/2006/math">
                    <m:r>
                      <a:rPr lang="en-US" altLang="zh-CN" sz="2400" b="0" i="1" smtClean="0">
                        <a:latin typeface="Cambria Math" panose="02040503050406030204" pitchFamily="18" charset="0"/>
                      </a:rPr>
                      <m:t>𝜇</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oMath>
                </a14:m>
                <a:endParaRPr lang="en-US" altLang="zh-CN" sz="2400" b="0" dirty="0"/>
              </a:p>
              <a:p>
                <a:pPr lvl="2" indent="-457200" fontAlgn="auto">
                  <a:spcBef>
                    <a:spcPts val="1200"/>
                  </a:spcBef>
                  <a:buFont typeface="Arial" panose="020B0604020202020204" pitchFamily="34" charset="0"/>
                  <a:buChar char="•"/>
                </a:pPr>
                <a:r>
                  <a:rPr lang="zh-CN" altLang="en-US" sz="2400" b="0" dirty="0"/>
                  <a:t>适用于二元分类数据（如某个点是否生病）</a:t>
                </a:r>
                <a:endParaRPr lang="en-US" altLang="zh-CN" sz="2400" b="0" dirty="0"/>
              </a:p>
              <a:p>
                <a:pPr lvl="1" indent="-457200">
                  <a:spcBef>
                    <a:spcPts val="1200"/>
                  </a:spcBef>
                  <a:buFont typeface="Arial" panose="020B0604020202020204" pitchFamily="34" charset="0"/>
                  <a:buChar char="•"/>
                </a:pPr>
                <a:r>
                  <a:rPr lang="zh-CN" altLang="en-US" sz="2400" dirty="0"/>
                  <a:t>泊松分布</a:t>
                </a:r>
                <a:endParaRPr lang="en-US" altLang="zh-CN" sz="2400" dirty="0"/>
              </a:p>
              <a:p>
                <a:pPr lvl="2" indent="-457200">
                  <a:spcBef>
                    <a:spcPts val="1200"/>
                  </a:spcBef>
                  <a:buFont typeface="Arial" panose="020B0604020202020204" pitchFamily="34" charset="0"/>
                  <a:buChar char="•"/>
                </a:pPr>
                <a:r>
                  <a:rPr lang="zh-CN" altLang="en-US" sz="2400" dirty="0"/>
                  <a:t>随机变量</a:t>
                </a:r>
                <a14:m>
                  <m:oMath xmlns:m="http://schemas.openxmlformats.org/officeDocument/2006/math">
                    <m:r>
                      <a:rPr lang="en-US" altLang="zh-CN" sz="2400" b="0" i="1" smtClean="0">
                        <a:latin typeface="Cambria Math" panose="02040503050406030204" pitchFamily="18" charset="0"/>
                      </a:rPr>
                      <m:t>𝑋</m:t>
                    </m:r>
                  </m:oMath>
                </a14:m>
                <a:r>
                  <a:rPr lang="zh-CN" altLang="en-US" sz="2400" dirty="0"/>
                  <a:t>在某段时间或区域内发生的概率</a:t>
                </a:r>
                <a:endParaRPr lang="en-US" altLang="zh-CN" sz="2400" dirty="0"/>
              </a:p>
              <a:p>
                <a:pPr lvl="2" indent="-457200">
                  <a:spcBef>
                    <a:spcPts val="1200"/>
                  </a:spcBef>
                  <a:buFont typeface="Arial" panose="020B0604020202020204" pitchFamily="34" charset="0"/>
                  <a:buChar char="•"/>
                </a:pPr>
                <a:r>
                  <a:rPr lang="zh-CN" altLang="en-US" sz="2400" dirty="0"/>
                  <a:t>概率质量函数为</a:t>
                </a:r>
                <a:endParaRPr lang="en-US" altLang="zh-CN" sz="2400" dirty="0"/>
              </a:p>
              <a:p>
                <a:pPr marL="457200" lvl="2">
                  <a:spcBef>
                    <a:spcPts val="1200"/>
                  </a:spcBef>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𝑿</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sup>
                      </m:sSup>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𝜇</m:t>
                              </m:r>
                            </m:e>
                            <m:sup>
                              <m:r>
                                <a:rPr lang="en-US" altLang="zh-CN" sz="2400" b="0" i="1" smtClean="0">
                                  <a:latin typeface="Cambria Math" panose="02040503050406030204" pitchFamily="18" charset="0"/>
                                </a:rPr>
                                <m:t>𝑘</m:t>
                              </m:r>
                            </m:sup>
                          </m:sSup>
                        </m:num>
                        <m:den>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den>
                      </m:f>
                    </m:oMath>
                  </m:oMathPara>
                </a14:m>
                <a:endParaRPr lang="en-US" altLang="zh-CN" sz="2400" dirty="0"/>
              </a:p>
              <a:p>
                <a:pPr lvl="2" indent="-457200">
                  <a:spcBef>
                    <a:spcPts val="1200"/>
                  </a:spcBef>
                  <a:buFont typeface="Arial" panose="020B0604020202020204" pitchFamily="34" charset="0"/>
                  <a:buChar char="•"/>
                </a:pPr>
                <a14:m>
                  <m:oMath xmlns:m="http://schemas.openxmlformats.org/officeDocument/2006/math">
                    <m:r>
                      <a:rPr lang="en-US" altLang="zh-CN" sz="2400" b="0" i="1" smtClean="0">
                        <a:latin typeface="Cambria Math" panose="02040503050406030204" pitchFamily="18" charset="0"/>
                      </a:rPr>
                      <m:t>𝜇</m:t>
                    </m:r>
                    <m:r>
                      <a:rPr lang="zh-CN" altLang="en-US" sz="2400" i="1">
                        <a:latin typeface="Cambria Math" panose="02040503050406030204" pitchFamily="18" charset="0"/>
                      </a:rPr>
                      <m:t>为</m:t>
                    </m:r>
                  </m:oMath>
                </a14:m>
                <a:r>
                  <a:rPr lang="zh-CN" altLang="en-US" sz="2400" dirty="0"/>
                  <a:t>泊松分布的期望值</a:t>
                </a:r>
                <a:endParaRPr lang="en-US" altLang="zh-CN" sz="2400" dirty="0"/>
              </a:p>
              <a:p>
                <a:pPr lvl="2" indent="-457200">
                  <a:spcBef>
                    <a:spcPts val="1200"/>
                  </a:spcBef>
                  <a:buFont typeface="Arial" panose="020B0604020202020204" pitchFamily="34" charset="0"/>
                  <a:buChar char="•"/>
                </a:pPr>
                <a:r>
                  <a:rPr lang="zh-CN" altLang="en-US" sz="2400" dirty="0"/>
                  <a:t>适用于计数数据（医院报告的病例数、商店的顾客数）</a:t>
                </a:r>
                <a:endParaRPr lang="en-US" altLang="zh-CN" sz="2400" dirty="0"/>
              </a:p>
            </p:txBody>
          </p:sp>
        </mc:Choice>
        <mc:Fallback>
          <p:sp>
            <p:nvSpPr>
              <p:cNvPr id="13" name="文本框 12"/>
              <p:cNvSpPr txBox="1">
                <a:spLocks noRot="1" noChangeAspect="1" noMove="1" noResize="1" noEditPoints="1" noAdjustHandles="1" noChangeArrowheads="1" noChangeShapeType="1" noTextEdit="1"/>
              </p:cNvSpPr>
              <p:nvPr/>
            </p:nvSpPr>
            <p:spPr>
              <a:xfrm>
                <a:off x="660400" y="1021715"/>
                <a:ext cx="10850245" cy="5397055"/>
              </a:xfrm>
              <a:prstGeom prst="rect">
                <a:avLst/>
              </a:prstGeom>
              <a:blipFill>
                <a:blip r:embed="rId4"/>
                <a:stretch>
                  <a:fillRect l="-730" t="-1017" b="-1582"/>
                </a:stretch>
              </a:blipFill>
            </p:spPr>
            <p:txBody>
              <a:bodyPr/>
              <a:lstStyle/>
              <a:p>
                <a:r>
                  <a:rPr lang="zh-CN" altLang="en-US">
                    <a:noFill/>
                  </a:rPr>
                  <a:t> </a:t>
                </a:r>
              </a:p>
            </p:txBody>
          </p:sp>
        </mc:Fallback>
      </mc:AlternateContent>
    </p:spTree>
  </p:cSld>
  <p:clrMapOvr>
    <a:masterClrMapping/>
  </p:clrMapOvr>
  <p:transition advTm="1790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60545" y="185144"/>
            <a:ext cx="538480" cy="52197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04</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6418580" cy="398780"/>
          </a:xfrm>
          <a:prstGeom prst="rect">
            <a:avLst/>
          </a:prstGeom>
        </p:spPr>
        <p:txBody>
          <a:bodyPr wrap="none">
            <a:spAutoFit/>
          </a:bodyPr>
          <a:lstStyle/>
          <a:p>
            <a:r>
              <a:rPr lang="zh-CN" altLang="en-US" sz="2000" dirty="0">
                <a:solidFill>
                  <a:schemeClr val="bg1"/>
                </a:solidFill>
                <a:latin typeface="微软雅黑" panose="020B0503020204020204" pitchFamily="34" charset="-122"/>
              </a:rPr>
              <a:t>空间扫描统计（</a:t>
            </a:r>
            <a:r>
              <a:rPr lang="en-US" altLang="zh-CN" sz="2000" dirty="0">
                <a:solidFill>
                  <a:schemeClr val="bg1"/>
                </a:solidFill>
                <a:latin typeface="微软雅黑" panose="020B0503020204020204" pitchFamily="34" charset="-122"/>
              </a:rPr>
              <a:t>Spatial Scan Statistic</a:t>
            </a:r>
            <a:r>
              <a:rPr lang="zh-CN" altLang="en-US" sz="2000" dirty="0">
                <a:solidFill>
                  <a:schemeClr val="bg1"/>
                </a:solidFill>
                <a:latin typeface="微软雅黑" panose="020B0503020204020204" pitchFamily="34" charset="-122"/>
              </a:rPr>
              <a:t>）</a:t>
            </a:r>
            <a:r>
              <a:rPr lang="en-US" altLang="zh-CN" sz="2000" dirty="0">
                <a:solidFill>
                  <a:schemeClr val="bg1"/>
                </a:solidFill>
                <a:latin typeface="微软雅黑" panose="020B0503020204020204" pitchFamily="34" charset="-122"/>
              </a:rPr>
              <a:t>1997 Kulldorff</a:t>
            </a:r>
          </a:p>
        </p:txBody>
      </p:sp>
      <mc:AlternateContent xmlns:mc="http://schemas.openxmlformats.org/markup-compatibility/2006">
        <mc:Choice xmlns:a14="http://schemas.microsoft.com/office/drawing/2010/main" Requires="a14">
          <p:sp>
            <p:nvSpPr>
              <p:cNvPr id="13" name="文本框 12"/>
              <p:cNvSpPr txBox="1"/>
              <p:nvPr/>
            </p:nvSpPr>
            <p:spPr>
              <a:xfrm>
                <a:off x="195943" y="1021715"/>
                <a:ext cx="11691257" cy="5575052"/>
              </a:xfrm>
              <a:prstGeom prst="rect">
                <a:avLst/>
              </a:prstGeom>
              <a:noFill/>
            </p:spPr>
            <p:txBody>
              <a:bodyPr wrap="square" rtlCol="0">
                <a:spAutoFit/>
              </a:bodyPr>
              <a:lstStyle/>
              <a:p>
                <a:pPr lvl="1" indent="-457200" fontAlgn="auto">
                  <a:spcBef>
                    <a:spcPts val="1200"/>
                  </a:spcBef>
                  <a:buFont typeface="Arial" panose="020B0604020202020204" pitchFamily="34" charset="0"/>
                  <a:buChar char="•"/>
                </a:pPr>
                <a:r>
                  <a:rPr lang="zh-CN" altLang="en-US" sz="2000" dirty="0"/>
                  <a:t>最大似然比（</a:t>
                </a:r>
                <a:r>
                  <a:rPr lang="en-US" altLang="zh-CN" sz="2000" dirty="0"/>
                  <a:t>Likelihood Ratio</a:t>
                </a:r>
                <a:r>
                  <a:rPr lang="zh-CN" altLang="en-US" sz="2000" dirty="0"/>
                  <a:t>）：量化某个区域比整体水平更高的异常</a:t>
                </a:r>
                <a:endParaRPr lang="en-US" altLang="zh-CN" sz="2000" dirty="0"/>
              </a:p>
              <a:p>
                <a:pPr lvl="2" indent="-457200">
                  <a:spcBef>
                    <a:spcPts val="1200"/>
                  </a:spcBef>
                  <a:buFont typeface="Arial" panose="020B0604020202020204" pitchFamily="34" charset="0"/>
                  <a:buChar char="•"/>
                </a:pPr>
                <a:r>
                  <a:rPr lang="zh-CN" altLang="en-US" sz="2000" dirty="0"/>
                  <a:t>任务目标：假设研究区域</a:t>
                </a:r>
                <a14:m>
                  <m:oMath xmlns:m="http://schemas.openxmlformats.org/officeDocument/2006/math">
                    <m:r>
                      <a:rPr lang="en-US" altLang="zh-CN" sz="2000" b="0" i="1" smtClean="0">
                        <a:latin typeface="Cambria Math" panose="02040503050406030204" pitchFamily="18" charset="0"/>
                      </a:rPr>
                      <m:t>𝐺</m:t>
                    </m:r>
                  </m:oMath>
                </a14:m>
                <a:r>
                  <a:rPr lang="zh-CN" altLang="en-US" sz="2000" dirty="0"/>
                  <a:t>被划分为若干子区域</a:t>
                </a:r>
                <a14:m>
                  <m:oMath xmlns:m="http://schemas.openxmlformats.org/officeDocument/2006/math">
                    <m:r>
                      <a:rPr lang="en-US" altLang="zh-CN" sz="2000" b="0" i="1" smtClean="0">
                        <a:latin typeface="Cambria Math" panose="02040503050406030204" pitchFamily="18" charset="0"/>
                      </a:rPr>
                      <m:t>𝑍</m:t>
                    </m:r>
                    <m:r>
                      <a:rPr lang="zh-CN" altLang="en-US" sz="2000" i="1">
                        <a:latin typeface="Cambria Math" panose="02040503050406030204" pitchFamily="18" charset="0"/>
                      </a:rPr>
                      <m:t>，</m:t>
                    </m:r>
                  </m:oMath>
                </a14:m>
                <a:r>
                  <a:rPr lang="zh-CN" altLang="en-US" sz="2000" dirty="0"/>
                  <a:t>检测</a:t>
                </a:r>
                <a:r>
                  <a:rPr lang="zh-CN" altLang="en-US" sz="2000" dirty="0">
                    <a:solidFill>
                      <a:srgbClr val="FF0000"/>
                    </a:solidFill>
                  </a:rPr>
                  <a:t>是否存在某个区域</a:t>
                </a:r>
                <a14:m>
                  <m:oMath xmlns:m="http://schemas.openxmlformats.org/officeDocument/2006/math">
                    <m:r>
                      <a:rPr lang="en-US" altLang="zh-CN" sz="2000" b="0" i="1" smtClean="0">
                        <a:solidFill>
                          <a:srgbClr val="FF0000"/>
                        </a:solidFill>
                        <a:latin typeface="Cambria Math" panose="02040503050406030204" pitchFamily="18" charset="0"/>
                      </a:rPr>
                      <m:t>𝑍</m:t>
                    </m:r>
                    <m:r>
                      <a:rPr lang="zh-CN" altLang="en-US" sz="2000" i="1">
                        <a:solidFill>
                          <a:srgbClr val="FF0000"/>
                        </a:solidFill>
                        <a:latin typeface="Cambria Math" panose="02040503050406030204" pitchFamily="18" charset="0"/>
                      </a:rPr>
                      <m:t>发生了</m:t>
                    </m:r>
                    <m:r>
                      <a:rPr lang="zh-CN" altLang="en-US" sz="2000" i="1" smtClean="0">
                        <a:solidFill>
                          <a:srgbClr val="FF0000"/>
                        </a:solidFill>
                        <a:latin typeface="Cambria Math" panose="02040503050406030204" pitchFamily="18" charset="0"/>
                      </a:rPr>
                      <m:t>异常</m:t>
                    </m:r>
                  </m:oMath>
                </a14:m>
                <a:r>
                  <a:rPr lang="zh-CN" altLang="en-US" sz="2000" dirty="0">
                    <a:solidFill>
                      <a:srgbClr val="FF0000"/>
                    </a:solidFill>
                  </a:rPr>
                  <a:t>的聚集</a:t>
                </a:r>
                <a:endParaRPr lang="en-US" altLang="zh-CN" sz="2000" dirty="0"/>
              </a:p>
              <a:p>
                <a:pPr lvl="2" indent="-457200">
                  <a:spcBef>
                    <a:spcPts val="1200"/>
                  </a:spcBef>
                  <a:buFont typeface="Arial" panose="020B0604020202020204" pitchFamily="34" charset="0"/>
                  <a:buChar char="•"/>
                </a:pPr>
                <a:r>
                  <a:rPr lang="zh-CN" altLang="en-US" sz="2000" dirty="0">
                    <a:solidFill>
                      <a:srgbClr val="FF0000"/>
                    </a:solidFill>
                  </a:rPr>
                  <a:t>零假设</a:t>
                </a:r>
                <a14:m>
                  <m:oMath xmlns:m="http://schemas.openxmlformats.org/officeDocument/2006/math">
                    <m:r>
                      <a:rPr lang="en-US" altLang="zh-CN" sz="2000" b="0" i="1" smtClean="0">
                        <a:solidFill>
                          <a:srgbClr val="FF0000"/>
                        </a:solidFill>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𝐻</m:t>
                        </m:r>
                      </m:e>
                      <m:sub>
                        <m:r>
                          <a:rPr lang="en-US" altLang="zh-CN" sz="2000" b="0" i="1" smtClean="0">
                            <a:solidFill>
                              <a:srgbClr val="FF0000"/>
                            </a:solidFill>
                            <a:latin typeface="Cambria Math" panose="02040503050406030204" pitchFamily="18" charset="0"/>
                          </a:rPr>
                          <m:t>0</m:t>
                        </m:r>
                      </m:sub>
                    </m:sSub>
                    <m:r>
                      <a:rPr lang="en-US" altLang="zh-CN" sz="2000" b="0" i="1" smtClean="0">
                        <a:solidFill>
                          <a:srgbClr val="FF0000"/>
                        </a:solidFill>
                        <a:latin typeface="Cambria Math" panose="02040503050406030204" pitchFamily="18" charset="0"/>
                      </a:rPr>
                      <m:t>)</m:t>
                    </m:r>
                  </m:oMath>
                </a14:m>
                <a:r>
                  <a:rPr lang="en-US" altLang="zh-CN" sz="2000" dirty="0">
                    <a:solidFill>
                      <a:srgbClr val="FF0000"/>
                    </a:solidFill>
                  </a:rPr>
                  <a:t>:</a:t>
                </a:r>
                <a:r>
                  <a:rPr lang="zh-CN" altLang="en-US" sz="2000" dirty="0"/>
                  <a:t>数据点服从均匀的泊松过程</a:t>
                </a:r>
                <a:r>
                  <a:rPr lang="en-US" altLang="zh-CN" sz="2000" dirty="0"/>
                  <a:t>/</a:t>
                </a:r>
                <a:r>
                  <a:rPr lang="zh-CN" altLang="en-US" sz="2000" dirty="0"/>
                  <a:t>伯努利过程，点事件的发生概率在空间上是均匀的</a:t>
                </a:r>
                <a:endParaRPr lang="en-US" altLang="zh-CN" sz="2000" dirty="0"/>
              </a:p>
              <a:p>
                <a:pPr lvl="2" indent="-457200">
                  <a:spcBef>
                    <a:spcPts val="1200"/>
                  </a:spcBef>
                  <a:buFont typeface="Arial" panose="020B0604020202020204" pitchFamily="34" charset="0"/>
                  <a:buChar char="•"/>
                </a:pPr>
                <a:r>
                  <a:rPr lang="zh-CN" altLang="en-US" sz="2000" dirty="0">
                    <a:solidFill>
                      <a:srgbClr val="FF0000"/>
                    </a:solidFill>
                  </a:rPr>
                  <a:t>备择假设</a:t>
                </a:r>
                <a14:m>
                  <m:oMath xmlns:m="http://schemas.openxmlformats.org/officeDocument/2006/math">
                    <m:d>
                      <m:dPr>
                        <m:ctrlPr>
                          <a:rPr lang="en-US" altLang="zh-CN" sz="2000" b="0" i="1" smtClean="0">
                            <a:solidFill>
                              <a:srgbClr val="FF0000"/>
                            </a:solidFill>
                            <a:latin typeface="Cambria Math" panose="02040503050406030204" pitchFamily="18" charset="0"/>
                          </a:rPr>
                        </m:ctrlPr>
                      </m:dPr>
                      <m:e>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𝐻</m:t>
                            </m:r>
                          </m:e>
                          <m:sub>
                            <m:r>
                              <a:rPr lang="en-US" altLang="zh-CN" sz="2000" b="0" i="1" smtClean="0">
                                <a:solidFill>
                                  <a:srgbClr val="FF0000"/>
                                </a:solidFill>
                                <a:latin typeface="Cambria Math" panose="02040503050406030204" pitchFamily="18" charset="0"/>
                              </a:rPr>
                              <m:t>1</m:t>
                            </m:r>
                          </m:sub>
                        </m:sSub>
                      </m:e>
                    </m:d>
                    <m:r>
                      <a:rPr lang="en-US" altLang="zh-CN" sz="2000" b="0" i="1" smtClean="0">
                        <a:solidFill>
                          <a:srgbClr val="FF0000"/>
                        </a:solidFill>
                        <a:latin typeface="Cambria Math" panose="02040503050406030204" pitchFamily="18" charset="0"/>
                      </a:rPr>
                      <m:t>:</m:t>
                    </m:r>
                    <m:r>
                      <a:rPr lang="zh-CN" altLang="en-US" sz="2000" i="1">
                        <a:latin typeface="Cambria Math" panose="02040503050406030204" pitchFamily="18" charset="0"/>
                      </a:rPr>
                      <m:t>在</m:t>
                    </m:r>
                  </m:oMath>
                </a14:m>
                <a:r>
                  <a:rPr lang="zh-CN" altLang="en-US" sz="2000" dirty="0"/>
                  <a:t>某个子区域</a:t>
                </a:r>
                <a14:m>
                  <m:oMath xmlns:m="http://schemas.openxmlformats.org/officeDocument/2006/math">
                    <m:r>
                      <a:rPr lang="en-US" altLang="zh-CN" sz="2000" b="0" i="1" smtClean="0">
                        <a:latin typeface="Cambria Math" panose="02040503050406030204" pitchFamily="18" charset="0"/>
                      </a:rPr>
                      <m:t>𝑍</m:t>
                    </m:r>
                    <m:r>
                      <a:rPr lang="zh-CN" altLang="en-US" sz="2000" i="1">
                        <a:latin typeface="Cambria Math" panose="02040503050406030204" pitchFamily="18" charset="0"/>
                      </a:rPr>
                      <m:t>内</m:t>
                    </m:r>
                  </m:oMath>
                </a14:m>
                <a:r>
                  <a:rPr lang="zh-CN" altLang="en-US" sz="2000" b="0" dirty="0"/>
                  <a:t>事件发生率更高，存在显著聚集</a:t>
                </a:r>
                <a:endParaRPr lang="en-US" altLang="zh-CN" sz="2000" b="0" dirty="0"/>
              </a:p>
              <a:p>
                <a:pPr lvl="2" indent="-457200">
                  <a:spcBef>
                    <a:spcPts val="1200"/>
                  </a:spcBef>
                  <a:buFont typeface="Arial" panose="020B0604020202020204" pitchFamily="34" charset="0"/>
                  <a:buChar char="•"/>
                </a:pPr>
                <a:r>
                  <a:rPr lang="zh-CN" altLang="en-US" sz="2000" dirty="0">
                    <a:solidFill>
                      <a:srgbClr val="FF0000"/>
                    </a:solidFill>
                  </a:rPr>
                  <a:t>似然函数：</a:t>
                </a:r>
                <a:r>
                  <a:rPr lang="zh-CN" altLang="en-US" sz="2000" dirty="0"/>
                  <a:t>在给定数据情况下，计算数据满足某个假设（零假设或备择假设）的概率。</a:t>
                </a:r>
                <a:endParaRPr lang="en-US" altLang="zh-CN" sz="2000" b="0" dirty="0"/>
              </a:p>
              <a:p>
                <a:pPr lvl="2" indent="-457200">
                  <a:spcBef>
                    <a:spcPts val="1200"/>
                  </a:spcBef>
                  <a:buFont typeface="Arial" panose="020B0604020202020204" pitchFamily="34" charset="0"/>
                  <a:buChar char="•"/>
                </a:pPr>
                <a:r>
                  <a:rPr lang="zh-CN" altLang="en-US" sz="2000" dirty="0">
                    <a:solidFill>
                      <a:srgbClr val="FF0000"/>
                    </a:solidFill>
                  </a:rPr>
                  <a:t>最大似然比</a:t>
                </a:r>
                <a:r>
                  <a:rPr lang="zh-CN" altLang="en-US" sz="2000" dirty="0"/>
                  <a:t>衡量数据对两种假设的支持程度</a:t>
                </a:r>
                <a:endParaRPr lang="en-US" altLang="zh-CN" sz="2000" dirty="0"/>
              </a:p>
              <a:p>
                <a:pPr marL="457200" lvl="2" algn="ctr">
                  <a:spcBef>
                    <a:spcPts val="1200"/>
                  </a:spcBef>
                </a:pPr>
                <a14:m>
                  <m:oMath xmlns:m="http://schemas.openxmlformats.org/officeDocument/2006/math">
                    <m:r>
                      <a:rPr lang="en-US" altLang="zh-CN" sz="2000" b="0" i="1" smtClean="0">
                        <a:latin typeface="Cambria Math" panose="02040503050406030204" pitchFamily="18" charset="0"/>
                      </a:rPr>
                      <m:t>𝜆</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func>
                          <m:funcPr>
                            <m:ctrlPr>
                              <a:rPr lang="en-US" altLang="zh-CN" sz="2000" i="1">
                                <a:latin typeface="Cambria Math" panose="02040503050406030204" pitchFamily="18" charset="0"/>
                              </a:rPr>
                            </m:ctrlPr>
                          </m:funcPr>
                          <m:fName>
                            <m:r>
                              <a:rPr lang="en-US" altLang="zh-CN" sz="2000" b="0" i="1" smtClean="0">
                                <a:latin typeface="Cambria Math" panose="02040503050406030204" pitchFamily="18" charset="0"/>
                              </a:rPr>
                              <m:t>𝑠𝑢</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𝑍</m:t>
                                </m:r>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𝒁</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&gt;</m:t>
                                </m:r>
                                <m:r>
                                  <a:rPr lang="en-US" altLang="zh-CN" sz="2000" b="0" i="1" smtClean="0">
                                    <a:latin typeface="Cambria Math" panose="02040503050406030204" pitchFamily="18" charset="0"/>
                                  </a:rPr>
                                  <m:t>𝑞</m:t>
                                </m:r>
                              </m:sub>
                            </m:sSub>
                          </m:fName>
                          <m:e>
                            <m:r>
                              <a:rPr lang="en-US" altLang="zh-CN" sz="2000" i="1">
                                <a:latin typeface="Cambria Math" panose="02040503050406030204" pitchFamily="18" charset="0"/>
                              </a:rPr>
                              <m:t>𝐿</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𝑍</m:t>
                                </m:r>
                                <m:r>
                                  <a:rPr lang="en-US" altLang="zh-CN" sz="2000" i="1">
                                    <a:latin typeface="Cambria Math" panose="02040503050406030204" pitchFamily="18" charset="0"/>
                                  </a:rPr>
                                  <m:t>,</m:t>
                                </m:r>
                                <m:r>
                                  <a:rPr lang="en-US" altLang="zh-CN" sz="2000" i="1">
                                    <a:latin typeface="Cambria Math" panose="02040503050406030204" pitchFamily="18" charset="0"/>
                                  </a:rPr>
                                  <m:t>𝑝</m:t>
                                </m:r>
                                <m:r>
                                  <a:rPr lang="en-US" altLang="zh-CN" sz="2000" i="1">
                                    <a:latin typeface="Cambria Math" panose="02040503050406030204" pitchFamily="18" charset="0"/>
                                  </a:rPr>
                                  <m:t>,</m:t>
                                </m:r>
                                <m:r>
                                  <a:rPr lang="en-US" altLang="zh-CN" sz="2000" i="1">
                                    <a:latin typeface="Cambria Math" panose="02040503050406030204" pitchFamily="18" charset="0"/>
                                  </a:rPr>
                                  <m:t>𝑞</m:t>
                                </m:r>
                              </m:e>
                            </m:d>
                          </m:e>
                        </m:func>
                      </m:num>
                      <m:den>
                        <m:func>
                          <m:funcPr>
                            <m:ctrlPr>
                              <a:rPr lang="en-US" altLang="zh-CN" sz="2000" b="0" i="1" smtClean="0">
                                <a:latin typeface="Cambria Math" panose="02040503050406030204" pitchFamily="18" charset="0"/>
                              </a:rPr>
                            </m:ctrlPr>
                          </m:funcPr>
                          <m:fName>
                            <m:r>
                              <a:rPr lang="en-US" altLang="zh-CN" sz="2000" b="0" i="1" smtClean="0">
                                <a:latin typeface="Cambria Math" panose="02040503050406030204" pitchFamily="18" charset="0"/>
                              </a:rPr>
                              <m:t>𝑠𝑢</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sub>
                            </m:sSub>
                          </m:fName>
                          <m:e>
                            <m:r>
                              <a:rPr lang="en-US" altLang="zh-CN" sz="2000" b="0" i="1" smtClean="0">
                                <a:latin typeface="Cambria Math" panose="02040503050406030204" pitchFamily="18" charset="0"/>
                              </a:rPr>
                              <m:t>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𝑍</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e>
                            </m:d>
                          </m:e>
                        </m:func>
                      </m:den>
                    </m:f>
                  </m:oMath>
                </a14:m>
                <a:r>
                  <a:rPr lang="en-US" altLang="zh-CN" sz="2000" b="0" dirty="0"/>
                  <a:t>=</a:t>
                </a:r>
                <a14:m>
                  <m:oMath xmlns:m="http://schemas.openxmlformats.org/officeDocument/2006/math">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𝐿</m:t>
                        </m:r>
                        <m:d>
                          <m:dPr>
                            <m:ctrlPr>
                              <a:rPr lang="en-US" altLang="zh-CN" sz="2000" b="0" i="1" dirty="0" smtClean="0">
                                <a:latin typeface="Cambria Math" panose="02040503050406030204" pitchFamily="18" charset="0"/>
                              </a:rPr>
                            </m:ctrlPr>
                          </m:dPr>
                          <m:e>
                            <m:acc>
                              <m:accPr>
                                <m:chr m:val="̂"/>
                                <m:ctrlPr>
                                  <a:rPr lang="en-US" altLang="zh-CN" sz="2000" b="0" i="1" dirty="0" smtClean="0">
                                    <a:latin typeface="Cambria Math" panose="02040503050406030204" pitchFamily="18" charset="0"/>
                                  </a:rPr>
                                </m:ctrlPr>
                              </m:accPr>
                              <m:e>
                                <m:r>
                                  <a:rPr lang="en-US" altLang="zh-CN" sz="2000" b="0" i="1" dirty="0" smtClean="0">
                                    <a:latin typeface="Cambria Math" panose="02040503050406030204" pitchFamily="18" charset="0"/>
                                  </a:rPr>
                                  <m:t>𝑍</m:t>
                                </m:r>
                              </m:e>
                            </m:acc>
                          </m:e>
                        </m:d>
                      </m:num>
                      <m:den>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𝐿</m:t>
                            </m:r>
                          </m:e>
                          <m:sub>
                            <m:r>
                              <a:rPr lang="en-US" altLang="zh-CN" sz="2000" b="0" i="1" dirty="0" smtClean="0">
                                <a:latin typeface="Cambria Math" panose="02040503050406030204" pitchFamily="18" charset="0"/>
                              </a:rPr>
                              <m:t>0</m:t>
                            </m:r>
                          </m:sub>
                        </m:sSub>
                      </m:den>
                    </m:f>
                  </m:oMath>
                </a14:m>
                <a:endParaRPr lang="en-US" altLang="zh-CN" sz="2000" dirty="0"/>
              </a:p>
              <a:p>
                <a:pPr marL="457200" lvl="2">
                  <a:spcBef>
                    <a:spcPts val="1200"/>
                  </a:spcBef>
                </a:pP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0</m:t>
                        </m:r>
                      </m:sub>
                    </m:sSub>
                  </m:oMath>
                </a14:m>
                <a:r>
                  <a:rPr lang="zh-CN" altLang="en-US" sz="2000" dirty="0"/>
                  <a:t>表示零假设下的最大可能性，不随</a:t>
                </a:r>
                <a:r>
                  <a:rPr lang="en-US" altLang="zh-CN" sz="2000" dirty="0"/>
                  <a:t>Z</a:t>
                </a:r>
                <a:r>
                  <a:rPr lang="zh-CN" altLang="en-US" sz="2000" dirty="0"/>
                  <a:t>变化，实际上是一个常数</a:t>
                </a:r>
                <a:endParaRPr lang="en-US" altLang="zh-CN" sz="2000" dirty="0"/>
              </a:p>
              <a:p>
                <a:pPr marL="457200" lvl="2">
                  <a:spcBef>
                    <a:spcPts val="1200"/>
                  </a:spcBef>
                </a:pPr>
                <a14:m>
                  <m:oMath xmlns:m="http://schemas.openxmlformats.org/officeDocument/2006/math">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𝑍</m:t>
                        </m:r>
                      </m:e>
                    </m:acc>
                    <m:r>
                      <a:rPr lang="en-US" altLang="zh-CN" sz="2000" b="0" i="1" smtClean="0">
                        <a:latin typeface="Cambria Math" panose="02040503050406030204" pitchFamily="18" charset="0"/>
                      </a:rPr>
                      <m:t>)</m:t>
                    </m:r>
                  </m:oMath>
                </a14:m>
                <a:r>
                  <a:rPr lang="zh-CN" altLang="en-US" sz="2000" dirty="0"/>
                  <a:t>表示备择假设下的最大可能性。不同区域的点密度不同，对应的</a:t>
                </a:r>
                <a14:m>
                  <m:oMath xmlns:m="http://schemas.openxmlformats.org/officeDocument/2006/math">
                    <m:r>
                      <m:rPr>
                        <m:sty m:val="p"/>
                      </m:rPr>
                      <a:rPr lang="en-US" altLang="zh-CN" sz="2000" b="0" i="0" smtClean="0">
                        <a:latin typeface="Cambria Math" panose="02040503050406030204" pitchFamily="18" charset="0"/>
                      </a:rPr>
                      <m:t>L</m:t>
                    </m:r>
                    <m:d>
                      <m:dPr>
                        <m:ctrlPr>
                          <a:rPr lang="en-US" altLang="zh-CN" sz="2000" b="0" i="1" smtClean="0">
                            <a:latin typeface="Cambria Math" panose="02040503050406030204" pitchFamily="18" charset="0"/>
                          </a:rPr>
                        </m:ctrlPr>
                      </m:dPr>
                      <m:e>
                        <m:r>
                          <m:rPr>
                            <m:sty m:val="p"/>
                          </m:rPr>
                          <a:rPr lang="en-US" altLang="zh-CN" sz="2000" b="0" i="0" smtClean="0">
                            <a:latin typeface="Cambria Math" panose="02040503050406030204" pitchFamily="18" charset="0"/>
                          </a:rPr>
                          <m:t>Z</m:t>
                        </m:r>
                      </m:e>
                    </m:d>
                    <m:r>
                      <a:rPr lang="zh-CN" altLang="en-US" sz="2000" i="1">
                        <a:latin typeface="Cambria Math" panose="02040503050406030204" pitchFamily="18" charset="0"/>
                      </a:rPr>
                      <m:t>不同</m:t>
                    </m:r>
                    <m:r>
                      <a:rPr lang="zh-CN" altLang="en-US" sz="2000" i="1" smtClean="0">
                        <a:latin typeface="Cambria Math" panose="02040503050406030204" pitchFamily="18" charset="0"/>
                      </a:rPr>
                      <m:t>，</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𝑍</m:t>
                        </m:r>
                      </m:e>
                    </m:acc>
                    <m:r>
                      <a:rPr lang="en-US" altLang="zh-CN" sz="2000" b="0" i="1" smtClean="0">
                        <a:latin typeface="Cambria Math" panose="02040503050406030204" pitchFamily="18" charset="0"/>
                      </a:rPr>
                      <m:t>)</m:t>
                    </m:r>
                    <m:r>
                      <a:rPr lang="zh-CN" altLang="en-US" sz="2000" i="1">
                        <a:latin typeface="Cambria Math" panose="02040503050406030204" pitchFamily="18" charset="0"/>
                      </a:rPr>
                      <m:t>表示</m:t>
                    </m:r>
                    <m:r>
                      <a:rPr lang="zh-CN" altLang="en-US" sz="2000" i="1" smtClean="0">
                        <a:latin typeface="Cambria Math" panose="02040503050406030204" pitchFamily="18" charset="0"/>
                      </a:rPr>
                      <m:t>备择假设中</m:t>
                    </m:r>
                  </m:oMath>
                </a14:m>
                <a:r>
                  <a:rPr lang="zh-CN" altLang="en-US" sz="2000" b="0" dirty="0"/>
                  <a:t>聚集现象发生概率最大区域的似然函数值</a:t>
                </a:r>
                <a:endParaRPr lang="en-US" altLang="zh-CN" sz="2000" b="0" dirty="0"/>
              </a:p>
              <a:p>
                <a:pPr marL="457200" lvl="2">
                  <a:spcBef>
                    <a:spcPts val="1200"/>
                  </a:spcBef>
                </a:pPr>
                <a:r>
                  <a:rPr lang="zh-CN" altLang="en-US" sz="2000" dirty="0"/>
                  <a:t>最大似然比的引入解决了</a:t>
                </a:r>
                <a:r>
                  <a:rPr lang="en-US" altLang="zh-CN" sz="2000" dirty="0"/>
                  <a:t>2</a:t>
                </a:r>
                <a:r>
                  <a:rPr lang="zh-CN" altLang="en-US" sz="2000" dirty="0"/>
                  <a:t>个问题：</a:t>
                </a:r>
                <a:endParaRPr lang="en-US" altLang="zh-CN" sz="2000" dirty="0"/>
              </a:p>
              <a:p>
                <a:pPr marL="457200" lvl="2">
                  <a:spcBef>
                    <a:spcPts val="1200"/>
                  </a:spcBef>
                </a:pPr>
                <a:r>
                  <a:rPr lang="zh-CN" altLang="en-US" sz="2000" dirty="0"/>
                  <a:t>① 允许比较不同大小区域的异常聚集程度②分布模式的引入允许添加协变量减少随机生成的有偏性</a:t>
                </a:r>
                <a:endParaRPr lang="en-US" altLang="zh-CN" sz="2000" b="0" dirty="0"/>
              </a:p>
            </p:txBody>
          </p:sp>
        </mc:Choice>
        <mc:Fallback>
          <p:sp>
            <p:nvSpPr>
              <p:cNvPr id="13" name="文本框 12"/>
              <p:cNvSpPr txBox="1">
                <a:spLocks noRot="1" noChangeAspect="1" noMove="1" noResize="1" noEditPoints="1" noAdjustHandles="1" noChangeArrowheads="1" noChangeShapeType="1" noTextEdit="1"/>
              </p:cNvSpPr>
              <p:nvPr/>
            </p:nvSpPr>
            <p:spPr>
              <a:xfrm>
                <a:off x="195943" y="1021715"/>
                <a:ext cx="11691257" cy="5575052"/>
              </a:xfrm>
              <a:prstGeom prst="rect">
                <a:avLst/>
              </a:prstGeom>
              <a:blipFill>
                <a:blip r:embed="rId4"/>
                <a:stretch>
                  <a:fillRect l="-469" t="-766" r="-104" b="-9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601949"/>
      </p:ext>
    </p:extLst>
  </p:cSld>
  <p:clrMapOvr>
    <a:masterClrMapping/>
  </p:clrMapOvr>
  <p:transition advTm="1790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60545" y="185144"/>
            <a:ext cx="538480" cy="52197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04</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6418580" cy="398780"/>
          </a:xfrm>
          <a:prstGeom prst="rect">
            <a:avLst/>
          </a:prstGeom>
        </p:spPr>
        <p:txBody>
          <a:bodyPr wrap="none">
            <a:spAutoFit/>
          </a:bodyPr>
          <a:lstStyle/>
          <a:p>
            <a:r>
              <a:rPr lang="zh-CN" altLang="en-US" sz="2000" dirty="0">
                <a:solidFill>
                  <a:schemeClr val="bg1"/>
                </a:solidFill>
                <a:latin typeface="微软雅黑" panose="020B0503020204020204" pitchFamily="34" charset="-122"/>
              </a:rPr>
              <a:t>空间扫描统计（</a:t>
            </a:r>
            <a:r>
              <a:rPr lang="en-US" altLang="zh-CN" sz="2000" dirty="0">
                <a:solidFill>
                  <a:schemeClr val="bg1"/>
                </a:solidFill>
                <a:latin typeface="微软雅黑" panose="020B0503020204020204" pitchFamily="34" charset="-122"/>
              </a:rPr>
              <a:t>Spatial Scan Statistic</a:t>
            </a:r>
            <a:r>
              <a:rPr lang="zh-CN" altLang="en-US" sz="2000" dirty="0">
                <a:solidFill>
                  <a:schemeClr val="bg1"/>
                </a:solidFill>
                <a:latin typeface="微软雅黑" panose="020B0503020204020204" pitchFamily="34" charset="-122"/>
              </a:rPr>
              <a:t>）</a:t>
            </a:r>
            <a:r>
              <a:rPr lang="en-US" altLang="zh-CN" sz="2000" dirty="0">
                <a:solidFill>
                  <a:schemeClr val="bg1"/>
                </a:solidFill>
                <a:latin typeface="微软雅黑" panose="020B0503020204020204" pitchFamily="34" charset="-122"/>
              </a:rPr>
              <a:t>1997 Kulldorff</a:t>
            </a:r>
          </a:p>
        </p:txBody>
      </p:sp>
      <p:sp>
        <p:nvSpPr>
          <p:cNvPr id="13" name="文本框 12"/>
          <p:cNvSpPr txBox="1"/>
          <p:nvPr/>
        </p:nvSpPr>
        <p:spPr>
          <a:xfrm>
            <a:off x="660400" y="1021715"/>
            <a:ext cx="10850245" cy="5539978"/>
          </a:xfrm>
          <a:prstGeom prst="rect">
            <a:avLst/>
          </a:prstGeom>
          <a:noFill/>
        </p:spPr>
        <p:txBody>
          <a:bodyPr wrap="square" rtlCol="0">
            <a:spAutoFit/>
          </a:bodyPr>
          <a:lstStyle/>
          <a:p>
            <a:pPr lvl="1" indent="-457200" fontAlgn="auto">
              <a:spcBef>
                <a:spcPts val="1200"/>
              </a:spcBef>
              <a:buFont typeface="Arial" panose="020B0604020202020204" pitchFamily="34" charset="0"/>
              <a:buChar char="•"/>
            </a:pPr>
            <a:r>
              <a:rPr lang="zh-CN" altLang="en-US" sz="2400" dirty="0"/>
              <a:t>窗口扫描与最大似然值计算</a:t>
            </a:r>
            <a:endParaRPr lang="en-US" altLang="zh-CN" sz="2400" dirty="0"/>
          </a:p>
          <a:p>
            <a:pPr lvl="2" indent="-457200">
              <a:spcBef>
                <a:spcPts val="1200"/>
              </a:spcBef>
              <a:buFont typeface="Arial" panose="020B0604020202020204" pitchFamily="34" charset="0"/>
              <a:buChar char="•"/>
            </a:pPr>
            <a:r>
              <a:rPr lang="zh-CN" altLang="en-US" sz="2400" dirty="0"/>
              <a:t>中心点可以根据不同的情况人工适当调整</a:t>
            </a:r>
            <a:endParaRPr lang="en-US" altLang="zh-CN" sz="2400" dirty="0"/>
          </a:p>
          <a:p>
            <a:pPr lvl="2" indent="-457200">
              <a:spcBef>
                <a:spcPts val="1200"/>
              </a:spcBef>
              <a:buFont typeface="Arial" panose="020B0604020202020204" pitchFamily="34" charset="0"/>
              <a:buChar char="•"/>
            </a:pPr>
            <a:r>
              <a:rPr lang="zh-CN" altLang="en-US" sz="2400" dirty="0"/>
              <a:t>圆的半径选取，当有新点加入到圆中，才将该圆作为一个窗口</a:t>
            </a:r>
            <a:endParaRPr lang="en-US" altLang="zh-CN" sz="2400" dirty="0"/>
          </a:p>
          <a:p>
            <a:pPr lvl="2" indent="-457200">
              <a:spcBef>
                <a:spcPts val="1200"/>
              </a:spcBef>
              <a:buFont typeface="Arial" panose="020B0604020202020204" pitchFamily="34" charset="0"/>
              <a:buChar char="•"/>
            </a:pPr>
            <a:r>
              <a:rPr lang="zh-CN" altLang="en-US" sz="2400" dirty="0"/>
              <a:t>对每个可能的窗口计算似然值，取似然值最大的窗口</a:t>
            </a:r>
            <a:endParaRPr lang="en-US" altLang="zh-CN" sz="2400" dirty="0"/>
          </a:p>
          <a:p>
            <a:pPr lvl="1" indent="-457200" fontAlgn="auto">
              <a:spcBef>
                <a:spcPts val="1200"/>
              </a:spcBef>
              <a:buFont typeface="Arial" panose="020B0604020202020204" pitchFamily="34" charset="0"/>
              <a:buChar char="•"/>
            </a:pPr>
            <a:r>
              <a:rPr lang="zh-CN" altLang="en-US" sz="2400" dirty="0"/>
              <a:t>显著性检验（</a:t>
            </a:r>
            <a:r>
              <a:rPr lang="en-US" altLang="zh-CN" sz="2400" dirty="0"/>
              <a:t>significance testing</a:t>
            </a:r>
            <a:r>
              <a:rPr lang="zh-CN" altLang="en-US" sz="2400" dirty="0"/>
              <a:t>）</a:t>
            </a:r>
            <a:endParaRPr lang="en-US" altLang="zh-CN" sz="2400" dirty="0"/>
          </a:p>
          <a:p>
            <a:pPr lvl="2" indent="-457200">
              <a:spcBef>
                <a:spcPts val="1200"/>
              </a:spcBef>
              <a:buFont typeface="Arial" panose="020B0604020202020204" pitchFamily="34" charset="0"/>
              <a:buChar char="•"/>
            </a:pPr>
            <a:r>
              <a:rPr lang="zh-CN" altLang="en-US" sz="2400" dirty="0"/>
              <a:t>以解析形式计算最大似然值在当前情况下的分布不现实</a:t>
            </a:r>
            <a:r>
              <a:rPr lang="en-US" altLang="zh-CN" sz="2400" dirty="0"/>
              <a:t>-</a:t>
            </a:r>
            <a:r>
              <a:rPr lang="zh-CN" altLang="en-US" sz="2400" dirty="0"/>
              <a:t>蒙特卡洛模拟</a:t>
            </a:r>
            <a:endParaRPr lang="en-US" altLang="zh-CN" sz="2400" dirty="0"/>
          </a:p>
          <a:p>
            <a:pPr lvl="2" indent="-457200">
              <a:spcBef>
                <a:spcPts val="1200"/>
              </a:spcBef>
              <a:buFont typeface="Arial" panose="020B0604020202020204" pitchFamily="34" charset="0"/>
              <a:buChar char="•"/>
            </a:pPr>
            <a:r>
              <a:rPr lang="zh-CN" altLang="en-US" sz="2400" dirty="0"/>
              <a:t>在给定零假设下（泊松</a:t>
            </a:r>
            <a:r>
              <a:rPr lang="en-US" altLang="zh-CN" sz="2400" dirty="0"/>
              <a:t>/</a:t>
            </a:r>
            <a:r>
              <a:rPr lang="zh-CN" altLang="en-US" sz="2400" dirty="0"/>
              <a:t>伯努利）执行</a:t>
            </a:r>
            <a:r>
              <a:rPr lang="en-US" altLang="zh-CN" sz="2400" dirty="0"/>
              <a:t>9999</a:t>
            </a:r>
            <a:r>
              <a:rPr lang="zh-CN" altLang="en-US" sz="2400" dirty="0"/>
              <a:t>次模拟</a:t>
            </a:r>
            <a:endParaRPr lang="en-US" altLang="zh-CN" sz="2400" dirty="0"/>
          </a:p>
          <a:p>
            <a:pPr lvl="2" indent="-457200">
              <a:spcBef>
                <a:spcPts val="1200"/>
              </a:spcBef>
              <a:buFont typeface="Arial" panose="020B0604020202020204" pitchFamily="34" charset="0"/>
              <a:buChar char="•"/>
            </a:pPr>
            <a:r>
              <a:rPr lang="zh-CN" altLang="en-US" sz="2400" dirty="0"/>
              <a:t>计算每次模拟下的最大似然比</a:t>
            </a:r>
            <a:endParaRPr lang="en-US" altLang="zh-CN" sz="2400" dirty="0"/>
          </a:p>
          <a:p>
            <a:pPr lvl="2" indent="-457200">
              <a:spcBef>
                <a:spcPts val="1200"/>
              </a:spcBef>
              <a:buFont typeface="Arial" panose="020B0604020202020204" pitchFamily="34" charset="0"/>
              <a:buChar char="•"/>
            </a:pPr>
            <a:r>
              <a:rPr lang="en-US" altLang="zh-CN" sz="2400" dirty="0"/>
              <a:t>10000</a:t>
            </a:r>
            <a:r>
              <a:rPr lang="zh-CN" altLang="en-US" sz="2400" dirty="0"/>
              <a:t>个数据排名，若观测数据的最大似然比处于所有数据的前</a:t>
            </a:r>
            <a:r>
              <a:rPr lang="en-US" altLang="zh-CN" sz="2400" dirty="0"/>
              <a:t>500</a:t>
            </a:r>
            <a:r>
              <a:rPr lang="zh-CN" altLang="en-US" sz="2400" dirty="0"/>
              <a:t>名，有</a:t>
            </a:r>
            <a:r>
              <a:rPr lang="en-US" altLang="zh-CN" sz="2400" dirty="0"/>
              <a:t>0.05</a:t>
            </a:r>
            <a:r>
              <a:rPr lang="zh-CN" altLang="en-US" sz="2400" dirty="0"/>
              <a:t>的显著性拒绝零假设。</a:t>
            </a:r>
            <a:endParaRPr lang="en-US" altLang="zh-CN" sz="2400" dirty="0"/>
          </a:p>
          <a:p>
            <a:pPr lvl="2" indent="-457200">
              <a:spcBef>
                <a:spcPts val="1200"/>
              </a:spcBef>
              <a:buFont typeface="Arial" panose="020B0604020202020204" pitchFamily="34" charset="0"/>
              <a:buChar char="•"/>
            </a:pPr>
            <a:endParaRPr lang="en-US" altLang="zh-CN" sz="2400" dirty="0"/>
          </a:p>
        </p:txBody>
      </p:sp>
    </p:spTree>
    <p:extLst>
      <p:ext uri="{BB962C8B-B14F-4D97-AF65-F5344CB8AC3E}">
        <p14:creationId xmlns:p14="http://schemas.microsoft.com/office/powerpoint/2010/main" val="3689542128"/>
      </p:ext>
    </p:extLst>
  </p:cSld>
  <p:clrMapOvr>
    <a:masterClrMapping/>
  </p:clrMapOvr>
  <p:transition advTm="1790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60545" y="185144"/>
            <a:ext cx="538480" cy="52197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04</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6418580" cy="398780"/>
          </a:xfrm>
          <a:prstGeom prst="rect">
            <a:avLst/>
          </a:prstGeom>
        </p:spPr>
        <p:txBody>
          <a:bodyPr wrap="none">
            <a:spAutoFit/>
          </a:bodyPr>
          <a:lstStyle/>
          <a:p>
            <a:r>
              <a:rPr lang="zh-CN" altLang="en-US" sz="2000" dirty="0">
                <a:solidFill>
                  <a:schemeClr val="bg1"/>
                </a:solidFill>
                <a:latin typeface="微软雅黑" panose="020B0503020204020204" pitchFamily="34" charset="-122"/>
              </a:rPr>
              <a:t>空间扫描统计（</a:t>
            </a:r>
            <a:r>
              <a:rPr lang="en-US" altLang="zh-CN" sz="2000" dirty="0">
                <a:solidFill>
                  <a:schemeClr val="bg1"/>
                </a:solidFill>
                <a:latin typeface="微软雅黑" panose="020B0503020204020204" pitchFamily="34" charset="-122"/>
              </a:rPr>
              <a:t>Spatial Scan Statistic</a:t>
            </a:r>
            <a:r>
              <a:rPr lang="zh-CN" altLang="en-US" sz="2000" dirty="0">
                <a:solidFill>
                  <a:schemeClr val="bg1"/>
                </a:solidFill>
                <a:latin typeface="微软雅黑" panose="020B0503020204020204" pitchFamily="34" charset="-122"/>
              </a:rPr>
              <a:t>）</a:t>
            </a:r>
            <a:r>
              <a:rPr lang="en-US" altLang="zh-CN" sz="2000" dirty="0">
                <a:solidFill>
                  <a:schemeClr val="bg1"/>
                </a:solidFill>
                <a:latin typeface="微软雅黑" panose="020B0503020204020204" pitchFamily="34" charset="-122"/>
              </a:rPr>
              <a:t>1997 Kulldorff</a:t>
            </a:r>
          </a:p>
        </p:txBody>
      </p:sp>
      <p:sp>
        <p:nvSpPr>
          <p:cNvPr id="13" name="文本框 12"/>
          <p:cNvSpPr txBox="1"/>
          <p:nvPr/>
        </p:nvSpPr>
        <p:spPr>
          <a:xfrm>
            <a:off x="660545" y="863821"/>
            <a:ext cx="5116800" cy="5601533"/>
          </a:xfrm>
          <a:prstGeom prst="rect">
            <a:avLst/>
          </a:prstGeom>
          <a:noFill/>
        </p:spPr>
        <p:txBody>
          <a:bodyPr wrap="square" rtlCol="0">
            <a:spAutoFit/>
          </a:bodyPr>
          <a:lstStyle/>
          <a:p>
            <a:pPr marL="0" lvl="1" indent="0" fontAlgn="auto">
              <a:spcBef>
                <a:spcPts val="1200"/>
              </a:spcBef>
              <a:buFont typeface="Arial" panose="020B0604020202020204" pitchFamily="34" charset="0"/>
              <a:buNone/>
            </a:pPr>
            <a:r>
              <a:rPr lang="zh-CN" altLang="en-US" sz="2400" dirty="0"/>
              <a:t>操作流程</a:t>
            </a:r>
          </a:p>
          <a:p>
            <a:pPr lvl="1" indent="-457200" fontAlgn="auto">
              <a:spcBef>
                <a:spcPts val="1200"/>
              </a:spcBef>
              <a:buFont typeface="Arial" panose="020B0604020202020204" pitchFamily="34" charset="0"/>
              <a:buChar char="•"/>
            </a:pPr>
            <a:r>
              <a:rPr lang="zh-CN" altLang="en-US" sz="2400" dirty="0"/>
              <a:t>构建统计模型</a:t>
            </a:r>
          </a:p>
          <a:p>
            <a:pPr lvl="2" indent="-457200" fontAlgn="auto">
              <a:spcBef>
                <a:spcPts val="1200"/>
              </a:spcBef>
              <a:buFont typeface="Arial" panose="020B0604020202020204" pitchFamily="34" charset="0"/>
              <a:buChar char="•"/>
            </a:pPr>
            <a:r>
              <a:rPr lang="zh-CN" altLang="en-US" sz="2400" dirty="0"/>
              <a:t>采用泊松</a:t>
            </a:r>
            <a:r>
              <a:rPr lang="en-US" altLang="zh-CN" sz="2400" dirty="0"/>
              <a:t>/</a:t>
            </a:r>
            <a:r>
              <a:rPr lang="zh-CN" altLang="en-US" sz="2400" dirty="0"/>
              <a:t>伯努利作为统计分布假设</a:t>
            </a:r>
          </a:p>
          <a:p>
            <a:pPr lvl="2" indent="-457200" fontAlgn="auto">
              <a:spcBef>
                <a:spcPts val="1200"/>
              </a:spcBef>
              <a:buFont typeface="Arial" panose="020B0604020202020204" pitchFamily="34" charset="0"/>
              <a:buChar char="•"/>
            </a:pPr>
            <a:r>
              <a:rPr lang="zh-CN" altLang="en-US" sz="2400" dirty="0"/>
              <a:t>设定零假设和备择假设</a:t>
            </a:r>
          </a:p>
          <a:p>
            <a:pPr lvl="1" indent="-457200" fontAlgn="auto">
              <a:spcBef>
                <a:spcPts val="1200"/>
              </a:spcBef>
              <a:buFont typeface="Arial" panose="020B0604020202020204" pitchFamily="34" charset="0"/>
              <a:buChar char="•"/>
            </a:pPr>
            <a:r>
              <a:rPr lang="zh-CN" altLang="en-US" sz="2400" dirty="0"/>
              <a:t>扫描窗口与搜索</a:t>
            </a:r>
          </a:p>
          <a:p>
            <a:pPr lvl="2" indent="-457200" fontAlgn="auto">
              <a:spcBef>
                <a:spcPts val="1200"/>
              </a:spcBef>
              <a:buFont typeface="Arial" panose="020B0604020202020204" pitchFamily="34" charset="0"/>
              <a:buChar char="•"/>
            </a:pPr>
            <a:r>
              <a:rPr lang="zh-CN" altLang="en-US" sz="2400" dirty="0"/>
              <a:t>在整个空间遍历不同中心、不同大小的扫描窗口，囊括不同的地理单元</a:t>
            </a:r>
          </a:p>
          <a:p>
            <a:pPr lvl="2" indent="-457200" fontAlgn="auto">
              <a:spcBef>
                <a:spcPts val="1200"/>
              </a:spcBef>
              <a:buFont typeface="Arial" panose="020B0604020202020204" pitchFamily="34" charset="0"/>
              <a:buChar char="•"/>
            </a:pPr>
            <a:r>
              <a:rPr lang="zh-CN" altLang="en-US" sz="2400" dirty="0"/>
              <a:t>对每一个待选扫描窗口计算对应的似然比</a:t>
            </a:r>
            <a:endParaRPr lang="en-US" altLang="zh-CN" sz="2400" dirty="0"/>
          </a:p>
          <a:p>
            <a:pPr lvl="2" indent="-457200" fontAlgn="auto">
              <a:spcBef>
                <a:spcPts val="1200"/>
              </a:spcBef>
              <a:buFont typeface="Arial" panose="020B0604020202020204" pitchFamily="34" charset="0"/>
              <a:buChar char="•"/>
            </a:pPr>
            <a:r>
              <a:rPr lang="zh-CN" altLang="en-US" sz="2400" dirty="0"/>
              <a:t>获取所有窗口中的</a:t>
            </a:r>
            <a:r>
              <a:rPr lang="zh-CN" altLang="en-US" sz="2400" dirty="0">
                <a:solidFill>
                  <a:srgbClr val="FF0000"/>
                </a:solidFill>
              </a:rPr>
              <a:t>最大似然值</a:t>
            </a:r>
          </a:p>
        </p:txBody>
      </p:sp>
      <p:sp>
        <p:nvSpPr>
          <p:cNvPr id="2" name="文本框 1"/>
          <p:cNvSpPr txBox="1"/>
          <p:nvPr/>
        </p:nvSpPr>
        <p:spPr>
          <a:xfrm>
            <a:off x="6013034" y="1021715"/>
            <a:ext cx="5649595" cy="5078313"/>
          </a:xfrm>
          <a:prstGeom prst="rect">
            <a:avLst/>
          </a:prstGeom>
          <a:noFill/>
        </p:spPr>
        <p:txBody>
          <a:bodyPr wrap="square" rtlCol="0">
            <a:spAutoFit/>
          </a:bodyPr>
          <a:lstStyle/>
          <a:p>
            <a:pPr lvl="1" indent="-457200" fontAlgn="auto">
              <a:spcBef>
                <a:spcPts val="1200"/>
              </a:spcBef>
              <a:buFont typeface="Arial" panose="020B0604020202020204" pitchFamily="34" charset="0"/>
              <a:buChar char="•"/>
            </a:pPr>
            <a:r>
              <a:rPr lang="zh-CN" altLang="en-US" sz="2400" dirty="0"/>
              <a:t>蒙特卡洛模拟</a:t>
            </a:r>
          </a:p>
          <a:p>
            <a:pPr lvl="2" indent="-457200" fontAlgn="auto">
              <a:spcBef>
                <a:spcPts val="1200"/>
              </a:spcBef>
              <a:buFont typeface="Arial" panose="020B0604020202020204" pitchFamily="34" charset="0"/>
              <a:buChar char="•"/>
            </a:pPr>
            <a:r>
              <a:rPr lang="zh-CN" altLang="en-US" sz="2400" dirty="0"/>
              <a:t>重复生成与零假设（泊松或伯努利分布）相符的随机数据，计算在这些随机数据下各个扫描窗口出现的最大似然比</a:t>
            </a:r>
          </a:p>
          <a:p>
            <a:pPr lvl="2" indent="-457200" fontAlgn="auto">
              <a:spcBef>
                <a:spcPts val="1200"/>
              </a:spcBef>
              <a:buFont typeface="Arial" panose="020B0604020202020204" pitchFamily="34" charset="0"/>
              <a:buChar char="•"/>
            </a:pPr>
            <a:r>
              <a:rPr lang="zh-CN" altLang="en-US" sz="2400" dirty="0"/>
              <a:t>将真实数据所得到的最大似然比与模拟分布比对，计算</a:t>
            </a:r>
            <a:r>
              <a:rPr lang="en-US" altLang="zh-CN" sz="2400" dirty="0"/>
              <a:t> p </a:t>
            </a:r>
            <a:r>
              <a:rPr lang="zh-CN" altLang="en-US" sz="2400" dirty="0"/>
              <a:t>值</a:t>
            </a:r>
            <a:endParaRPr lang="en-US" altLang="zh-CN" sz="2400" dirty="0"/>
          </a:p>
          <a:p>
            <a:pPr lvl="2" indent="-457200" fontAlgn="auto">
              <a:spcBef>
                <a:spcPts val="1200"/>
              </a:spcBef>
              <a:buFont typeface="Arial" panose="020B0604020202020204" pitchFamily="34" charset="0"/>
              <a:buChar char="•"/>
            </a:pPr>
            <a:r>
              <a:rPr lang="zh-CN" altLang="en-US" sz="2400" dirty="0"/>
              <a:t>评估代表区域聚集的显著性</a:t>
            </a:r>
            <a:endParaRPr lang="en-US" altLang="zh-CN" sz="2400" dirty="0"/>
          </a:p>
          <a:p>
            <a:pPr lvl="1" indent="-457200">
              <a:spcBef>
                <a:spcPts val="1200"/>
              </a:spcBef>
              <a:buFont typeface="Arial" panose="020B0604020202020204" pitchFamily="34" charset="0"/>
              <a:buChar char="•"/>
            </a:pPr>
            <a:r>
              <a:rPr lang="zh-CN" altLang="en-US" sz="2400" dirty="0"/>
              <a:t>结果获取</a:t>
            </a:r>
            <a:endParaRPr lang="en-US" altLang="zh-CN" sz="2400" dirty="0"/>
          </a:p>
          <a:p>
            <a:pPr lvl="2" indent="-457200" fontAlgn="auto">
              <a:spcBef>
                <a:spcPts val="1200"/>
              </a:spcBef>
              <a:buFont typeface="Arial" panose="020B0604020202020204" pitchFamily="34" charset="0"/>
              <a:buChar char="•"/>
            </a:pPr>
            <a:r>
              <a:rPr lang="zh-CN" altLang="en-US" sz="2400" dirty="0"/>
              <a:t>拥有最大似然值的聚集区</a:t>
            </a:r>
          </a:p>
          <a:p>
            <a:pPr lvl="2" indent="-457200" fontAlgn="auto">
              <a:spcBef>
                <a:spcPts val="1200"/>
              </a:spcBef>
              <a:buFont typeface="Arial" panose="020B0604020202020204" pitchFamily="34" charset="0"/>
              <a:buChar char="•"/>
            </a:pPr>
            <a:endParaRPr lang="zh-CN" altLang="en-US" sz="2400" dirty="0"/>
          </a:p>
        </p:txBody>
      </p:sp>
    </p:spTree>
  </p:cSld>
  <p:clrMapOvr>
    <a:masterClrMapping/>
  </p:clrMapOvr>
  <p:transition advTm="1790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60545" y="185144"/>
            <a:ext cx="538480" cy="52197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04</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6418580" cy="398780"/>
          </a:xfrm>
          <a:prstGeom prst="rect">
            <a:avLst/>
          </a:prstGeom>
        </p:spPr>
        <p:txBody>
          <a:bodyPr wrap="none">
            <a:spAutoFit/>
          </a:bodyPr>
          <a:lstStyle/>
          <a:p>
            <a:r>
              <a:rPr lang="zh-CN" altLang="en-US" sz="2000" dirty="0">
                <a:solidFill>
                  <a:schemeClr val="bg1"/>
                </a:solidFill>
                <a:latin typeface="微软雅黑" panose="020B0503020204020204" pitchFamily="34" charset="-122"/>
              </a:rPr>
              <a:t>空间扫描统计（</a:t>
            </a:r>
            <a:r>
              <a:rPr lang="en-US" altLang="zh-CN" sz="2000" dirty="0">
                <a:solidFill>
                  <a:schemeClr val="bg1"/>
                </a:solidFill>
                <a:latin typeface="微软雅黑" panose="020B0503020204020204" pitchFamily="34" charset="-122"/>
              </a:rPr>
              <a:t>Spatial Scan Statistic</a:t>
            </a:r>
            <a:r>
              <a:rPr lang="zh-CN" altLang="en-US" sz="2000" dirty="0">
                <a:solidFill>
                  <a:schemeClr val="bg1"/>
                </a:solidFill>
                <a:latin typeface="微软雅黑" panose="020B0503020204020204" pitchFamily="34" charset="-122"/>
              </a:rPr>
              <a:t>）</a:t>
            </a:r>
            <a:r>
              <a:rPr lang="en-US" altLang="zh-CN" sz="2000" dirty="0">
                <a:solidFill>
                  <a:schemeClr val="bg1"/>
                </a:solidFill>
                <a:latin typeface="微软雅黑" panose="020B0503020204020204" pitchFamily="34" charset="-122"/>
              </a:rPr>
              <a:t>1997 Kulldorff</a:t>
            </a:r>
          </a:p>
        </p:txBody>
      </p:sp>
      <p:sp>
        <p:nvSpPr>
          <p:cNvPr id="13" name="文本框 12"/>
          <p:cNvSpPr txBox="1"/>
          <p:nvPr/>
        </p:nvSpPr>
        <p:spPr>
          <a:xfrm>
            <a:off x="660545" y="734855"/>
            <a:ext cx="4965148" cy="461665"/>
          </a:xfrm>
          <a:prstGeom prst="rect">
            <a:avLst/>
          </a:prstGeom>
          <a:noFill/>
        </p:spPr>
        <p:txBody>
          <a:bodyPr wrap="square" rtlCol="0">
            <a:spAutoFit/>
          </a:bodyPr>
          <a:lstStyle/>
          <a:p>
            <a:pPr marL="0" lvl="1" indent="0" fontAlgn="auto">
              <a:spcBef>
                <a:spcPts val="1200"/>
              </a:spcBef>
              <a:buFont typeface="Arial" panose="020B0604020202020204" pitchFamily="34" charset="0"/>
              <a:buNone/>
            </a:pPr>
            <a:r>
              <a:rPr lang="zh-CN" altLang="en-US" sz="2400" dirty="0"/>
              <a:t>案例结果</a:t>
            </a:r>
          </a:p>
        </p:txBody>
      </p:sp>
      <p:pic>
        <p:nvPicPr>
          <p:cNvPr id="6" name="图片 5">
            <a:extLst>
              <a:ext uri="{FF2B5EF4-FFF2-40B4-BE49-F238E27FC236}">
                <a16:creationId xmlns:a16="http://schemas.microsoft.com/office/drawing/2014/main" id="{DAFEA394-A914-DE3B-1B36-E5DABCDC7179}"/>
              </a:ext>
            </a:extLst>
          </p:cNvPr>
          <p:cNvPicPr>
            <a:picLocks noChangeAspect="1"/>
          </p:cNvPicPr>
          <p:nvPr/>
        </p:nvPicPr>
        <p:blipFill>
          <a:blip r:embed="rId4"/>
          <a:stretch>
            <a:fillRect/>
          </a:stretch>
        </p:blipFill>
        <p:spPr>
          <a:xfrm>
            <a:off x="535499" y="1372757"/>
            <a:ext cx="5215240" cy="4223801"/>
          </a:xfrm>
          <a:prstGeom prst="rect">
            <a:avLst/>
          </a:prstGeom>
        </p:spPr>
      </p:pic>
      <p:pic>
        <p:nvPicPr>
          <p:cNvPr id="15" name="图片 14">
            <a:extLst>
              <a:ext uri="{FF2B5EF4-FFF2-40B4-BE49-F238E27FC236}">
                <a16:creationId xmlns:a16="http://schemas.microsoft.com/office/drawing/2014/main" id="{04E67882-BEF6-C98B-AF42-B7D42E54D954}"/>
              </a:ext>
            </a:extLst>
          </p:cNvPr>
          <p:cNvPicPr>
            <a:picLocks noChangeAspect="1"/>
          </p:cNvPicPr>
          <p:nvPr/>
        </p:nvPicPr>
        <p:blipFill>
          <a:blip r:embed="rId5"/>
          <a:stretch>
            <a:fillRect/>
          </a:stretch>
        </p:blipFill>
        <p:spPr>
          <a:xfrm>
            <a:off x="6234019" y="1890150"/>
            <a:ext cx="5228394" cy="3534130"/>
          </a:xfrm>
          <a:prstGeom prst="rect">
            <a:avLst/>
          </a:prstGeom>
        </p:spPr>
      </p:pic>
      <p:sp>
        <p:nvSpPr>
          <p:cNvPr id="16" name="文本框 15">
            <a:extLst>
              <a:ext uri="{FF2B5EF4-FFF2-40B4-BE49-F238E27FC236}">
                <a16:creationId xmlns:a16="http://schemas.microsoft.com/office/drawing/2014/main" id="{8A5F7AFD-80BA-69FC-71DB-A8E36973E67B}"/>
              </a:ext>
            </a:extLst>
          </p:cNvPr>
          <p:cNvSpPr txBox="1"/>
          <p:nvPr/>
        </p:nvSpPr>
        <p:spPr>
          <a:xfrm>
            <a:off x="660545" y="5824330"/>
            <a:ext cx="5145961" cy="369332"/>
          </a:xfrm>
          <a:prstGeom prst="rect">
            <a:avLst/>
          </a:prstGeom>
          <a:noFill/>
        </p:spPr>
        <p:txBody>
          <a:bodyPr wrap="none" rtlCol="0">
            <a:spAutoFit/>
          </a:bodyPr>
          <a:lstStyle/>
          <a:p>
            <a:r>
              <a:rPr lang="zh-CN" altLang="en-US" dirty="0"/>
              <a:t>图</a:t>
            </a:r>
            <a:r>
              <a:rPr lang="en-US" altLang="zh-CN" dirty="0"/>
              <a:t>1.2 </a:t>
            </a:r>
            <a:r>
              <a:rPr lang="zh-CN" altLang="en-US" dirty="0"/>
              <a:t>考虑不同区域人口出生率的聚集区检测结果</a:t>
            </a:r>
          </a:p>
        </p:txBody>
      </p:sp>
      <p:sp>
        <p:nvSpPr>
          <p:cNvPr id="18" name="文本框 17">
            <a:extLst>
              <a:ext uri="{FF2B5EF4-FFF2-40B4-BE49-F238E27FC236}">
                <a16:creationId xmlns:a16="http://schemas.microsoft.com/office/drawing/2014/main" id="{18C888C8-8B99-52D3-4FCF-CDF77CEDAD1F}"/>
              </a:ext>
            </a:extLst>
          </p:cNvPr>
          <p:cNvSpPr txBox="1"/>
          <p:nvPr/>
        </p:nvSpPr>
        <p:spPr>
          <a:xfrm>
            <a:off x="6234020" y="5824330"/>
            <a:ext cx="5803232" cy="369332"/>
          </a:xfrm>
          <a:prstGeom prst="rect">
            <a:avLst/>
          </a:prstGeom>
          <a:noFill/>
        </p:spPr>
        <p:txBody>
          <a:bodyPr wrap="square">
            <a:spAutoFit/>
          </a:bodyPr>
          <a:lstStyle/>
          <a:p>
            <a:r>
              <a:rPr lang="zh-CN" altLang="en-US" dirty="0"/>
              <a:t>图</a:t>
            </a:r>
            <a:r>
              <a:rPr lang="en-US" altLang="zh-CN" dirty="0"/>
              <a:t>1.3 </a:t>
            </a:r>
            <a:r>
              <a:rPr lang="zh-CN" altLang="en-US" dirty="0"/>
              <a:t>考虑不同区域人口出生率</a:t>
            </a:r>
            <a:r>
              <a:rPr lang="zh-CN" altLang="en-US" dirty="0">
                <a:solidFill>
                  <a:srgbClr val="FF0000"/>
                </a:solidFill>
              </a:rPr>
              <a:t>和种族</a:t>
            </a:r>
            <a:r>
              <a:rPr lang="zh-CN" altLang="en-US" dirty="0"/>
              <a:t>的聚集区检测结果</a:t>
            </a:r>
          </a:p>
        </p:txBody>
      </p:sp>
    </p:spTree>
    <p:extLst>
      <p:ext uri="{BB962C8B-B14F-4D97-AF65-F5344CB8AC3E}">
        <p14:creationId xmlns:p14="http://schemas.microsoft.com/office/powerpoint/2010/main" val="3538718290"/>
      </p:ext>
    </p:extLst>
  </p:cSld>
  <p:clrMapOvr>
    <a:masterClrMapping/>
  </p:clrMapOvr>
  <p:transition advTm="1790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60545" y="185144"/>
            <a:ext cx="538480" cy="52197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05</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1452880" cy="398780"/>
          </a:xfrm>
          <a:prstGeom prst="rect">
            <a:avLst/>
          </a:prstGeom>
        </p:spPr>
        <p:txBody>
          <a:bodyPr wrap="none">
            <a:spAutoFit/>
          </a:bodyPr>
          <a:lstStyle/>
          <a:p>
            <a:r>
              <a:rPr lang="zh-CN" altLang="en-US" sz="2000" dirty="0">
                <a:solidFill>
                  <a:schemeClr val="bg1"/>
                </a:solidFill>
                <a:latin typeface="微软雅黑" panose="020B0503020204020204" pitchFamily="34" charset="-122"/>
              </a:rPr>
              <a:t>总结与对比</a:t>
            </a:r>
          </a:p>
        </p:txBody>
      </p:sp>
      <p:sp>
        <p:nvSpPr>
          <p:cNvPr id="13" name="文本框 12"/>
          <p:cNvSpPr txBox="1"/>
          <p:nvPr/>
        </p:nvSpPr>
        <p:spPr>
          <a:xfrm>
            <a:off x="660619" y="918408"/>
            <a:ext cx="10434955" cy="1692771"/>
          </a:xfrm>
          <a:prstGeom prst="rect">
            <a:avLst/>
          </a:prstGeom>
          <a:noFill/>
        </p:spPr>
        <p:txBody>
          <a:bodyPr wrap="square" rtlCol="0">
            <a:spAutoFit/>
          </a:bodyPr>
          <a:lstStyle/>
          <a:p>
            <a:pPr lvl="1" indent="-457200" fontAlgn="auto">
              <a:spcBef>
                <a:spcPts val="1200"/>
              </a:spcBef>
              <a:buFont typeface="Arial" panose="020B0604020202020204" pitchFamily="34" charset="0"/>
              <a:buChar char="•"/>
            </a:pPr>
            <a:r>
              <a:rPr lang="zh-CN" altLang="en-US" sz="2800" dirty="0"/>
              <a:t>相较核密度分析、</a:t>
            </a:r>
            <a:r>
              <a:rPr lang="en-US" altLang="zh-CN" sz="2800" dirty="0"/>
              <a:t>Ripley’s K</a:t>
            </a:r>
            <a:r>
              <a:rPr lang="zh-CN" altLang="en-US" sz="2800" dirty="0"/>
              <a:t>函数等方法，经典方法</a:t>
            </a:r>
            <a:r>
              <a:rPr lang="zh-CN" altLang="en-US" sz="2800" dirty="0">
                <a:solidFill>
                  <a:srgbClr val="FF0000"/>
                </a:solidFill>
              </a:rPr>
              <a:t>使用率低</a:t>
            </a:r>
          </a:p>
          <a:p>
            <a:pPr lvl="1" indent="-457200" fontAlgn="auto">
              <a:spcBef>
                <a:spcPts val="1200"/>
              </a:spcBef>
              <a:buFont typeface="Arial" panose="020B0604020202020204" pitchFamily="34" charset="0"/>
              <a:buChar char="•"/>
            </a:pPr>
            <a:r>
              <a:rPr lang="zh-CN" altLang="en-US" sz="2800" dirty="0"/>
              <a:t>有效结合计算机循环计算的能力与概率统计的假设检验</a:t>
            </a:r>
            <a:endParaRPr lang="en-US" altLang="zh-CN" sz="2800" dirty="0"/>
          </a:p>
          <a:p>
            <a:pPr lvl="1" indent="-457200" fontAlgn="auto">
              <a:spcBef>
                <a:spcPts val="1200"/>
              </a:spcBef>
              <a:buFont typeface="Arial" panose="020B0604020202020204" pitchFamily="34" charset="0"/>
              <a:buChar char="•"/>
            </a:pPr>
            <a:r>
              <a:rPr lang="zh-CN" altLang="en-US" sz="2800" dirty="0"/>
              <a:t>其中的思想与流行的点模式分析方法一致</a:t>
            </a:r>
          </a:p>
        </p:txBody>
      </p:sp>
      <p:graphicFrame>
        <p:nvGraphicFramePr>
          <p:cNvPr id="2" name="表格 1"/>
          <p:cNvGraphicFramePr/>
          <p:nvPr>
            <p:custDataLst>
              <p:tags r:id="rId2"/>
            </p:custDataLst>
            <p:extLst>
              <p:ext uri="{D42A27DB-BD31-4B8C-83A1-F6EECF244321}">
                <p14:modId xmlns:p14="http://schemas.microsoft.com/office/powerpoint/2010/main" val="3787609435"/>
              </p:ext>
            </p:extLst>
          </p:nvPr>
        </p:nvGraphicFramePr>
        <p:xfrm>
          <a:off x="688022" y="2904407"/>
          <a:ext cx="11133864" cy="3543300"/>
        </p:xfrm>
        <a:graphic>
          <a:graphicData uri="http://schemas.openxmlformats.org/drawingml/2006/table">
            <a:tbl>
              <a:tblPr firstRow="1" bandRow="1">
                <a:tableStyleId>{5C22544A-7EE6-4342-B048-85BDC9FD1C3A}</a:tableStyleId>
              </a:tblPr>
              <a:tblGrid>
                <a:gridCol w="1298831">
                  <a:extLst>
                    <a:ext uri="{9D8B030D-6E8A-4147-A177-3AD203B41FA5}">
                      <a16:colId xmlns:a16="http://schemas.microsoft.com/office/drawing/2014/main" val="20000"/>
                    </a:ext>
                  </a:extLst>
                </a:gridCol>
                <a:gridCol w="3095786">
                  <a:extLst>
                    <a:ext uri="{9D8B030D-6E8A-4147-A177-3AD203B41FA5}">
                      <a16:colId xmlns:a16="http://schemas.microsoft.com/office/drawing/2014/main" val="20001"/>
                    </a:ext>
                  </a:extLst>
                </a:gridCol>
                <a:gridCol w="6739247">
                  <a:extLst>
                    <a:ext uri="{9D8B030D-6E8A-4147-A177-3AD203B41FA5}">
                      <a16:colId xmlns:a16="http://schemas.microsoft.com/office/drawing/2014/main" val="20002"/>
                    </a:ext>
                  </a:extLst>
                </a:gridCol>
              </a:tblGrid>
              <a:tr h="433070">
                <a:tc>
                  <a:txBody>
                    <a:bodyPr/>
                    <a:lstStyle/>
                    <a:p>
                      <a:pPr algn="l">
                        <a:buNone/>
                      </a:pPr>
                      <a:endParaRPr lang="zh-CN" altLang="en-US" dirty="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dirty="0">
                          <a:solidFill>
                            <a:schemeClr val="tx1"/>
                          </a:solidFill>
                        </a:rPr>
                        <a:t>地理分析机</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dirty="0">
                          <a:solidFill>
                            <a:schemeClr val="tx1"/>
                          </a:solidFill>
                        </a:rPr>
                        <a:t>空间扫描统计</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0"/>
                  </a:ext>
                </a:extLst>
              </a:tr>
              <a:tr h="732790">
                <a:tc>
                  <a:txBody>
                    <a:bodyPr/>
                    <a:lstStyle/>
                    <a:p>
                      <a:pPr algn="ctr">
                        <a:buNone/>
                      </a:pPr>
                      <a:r>
                        <a:rPr lang="zh-CN" altLang="en-US" dirty="0">
                          <a:solidFill>
                            <a:schemeClr val="tx1"/>
                          </a:solidFill>
                        </a:rPr>
                        <a:t>论文重点</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marL="285750" indent="-285750" algn="l">
                        <a:buFont typeface="Arial" panose="020B0604020202020204" pitchFamily="34" charset="0"/>
                        <a:buChar char="•"/>
                      </a:pPr>
                      <a:r>
                        <a:rPr lang="zh-CN" altLang="en-US" dirty="0">
                          <a:solidFill>
                            <a:schemeClr val="tx1"/>
                          </a:solidFill>
                        </a:rPr>
                        <a:t>计算机自动化能力的引入</a:t>
                      </a:r>
                      <a:endParaRPr lang="en-US" altLang="zh-CN" dirty="0">
                        <a:solidFill>
                          <a:schemeClr val="tx1"/>
                        </a:solidFill>
                      </a:endParaRPr>
                    </a:p>
                    <a:p>
                      <a:pPr marL="285750" indent="-285750" algn="l">
                        <a:buFont typeface="Arial" panose="020B0604020202020204" pitchFamily="34" charset="0"/>
                        <a:buChar char="•"/>
                      </a:pPr>
                      <a:r>
                        <a:rPr lang="zh-CN" altLang="en-US" dirty="0">
                          <a:solidFill>
                            <a:schemeClr val="tx1"/>
                          </a:solidFill>
                        </a:rPr>
                        <a:t>批量生成检验</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marL="285750" indent="-285750" algn="l">
                        <a:buFont typeface="Arial" panose="020B0604020202020204" pitchFamily="34" charset="0"/>
                        <a:buChar char="•"/>
                      </a:pPr>
                      <a:r>
                        <a:rPr lang="zh-CN" altLang="en-US" dirty="0">
                          <a:solidFill>
                            <a:schemeClr val="tx1"/>
                          </a:solidFill>
                        </a:rPr>
                        <a:t>概率分布模型和最大似然值的引入</a:t>
                      </a:r>
                      <a:endParaRPr lang="en-US" altLang="zh-CN" dirty="0">
                        <a:solidFill>
                          <a:schemeClr val="tx1"/>
                        </a:solidFill>
                      </a:endParaRPr>
                    </a:p>
                    <a:p>
                      <a:pPr marL="285750" indent="-285750" algn="l">
                        <a:buFont typeface="Arial" panose="020B0604020202020204" pitchFamily="34" charset="0"/>
                        <a:buChar char="•"/>
                      </a:pPr>
                      <a:r>
                        <a:rPr lang="zh-CN" altLang="en-US" dirty="0">
                          <a:solidFill>
                            <a:schemeClr val="tx1"/>
                          </a:solidFill>
                        </a:rPr>
                        <a:t>扫描统计的扩维：一维</a:t>
                      </a:r>
                      <a:r>
                        <a:rPr lang="en-US" altLang="zh-CN" dirty="0">
                          <a:solidFill>
                            <a:schemeClr val="tx1"/>
                          </a:solidFill>
                          <a:sym typeface="Wingdings" panose="05000000000000000000" pitchFamily="2" charset="2"/>
                        </a:rPr>
                        <a:t></a:t>
                      </a:r>
                      <a:r>
                        <a:rPr lang="zh-CN" altLang="en-US" dirty="0">
                          <a:solidFill>
                            <a:schemeClr val="tx1"/>
                          </a:solidFill>
                          <a:sym typeface="Wingdings" panose="05000000000000000000" pitchFamily="2" charset="2"/>
                        </a:rPr>
                        <a:t>二维</a:t>
                      </a:r>
                      <a:endParaRPr lang="zh-CN" altLang="en-US" dirty="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1"/>
                  </a:ext>
                </a:extLst>
              </a:tr>
              <a:tr h="1175385">
                <a:tc>
                  <a:txBody>
                    <a:bodyPr/>
                    <a:lstStyle/>
                    <a:p>
                      <a:pPr algn="ctr">
                        <a:buNone/>
                      </a:pPr>
                      <a:r>
                        <a:rPr lang="zh-CN" altLang="en-US" dirty="0">
                          <a:solidFill>
                            <a:schemeClr val="tx1"/>
                          </a:solidFill>
                        </a:rPr>
                        <a:t>流程区别</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marL="285750" indent="-285750" algn="l">
                        <a:buSzPct val="50000"/>
                        <a:buFont typeface="Wingdings" panose="05000000000000000000" charset="0"/>
                        <a:buChar char="l"/>
                      </a:pPr>
                      <a:r>
                        <a:rPr lang="zh-CN" altLang="en-US" dirty="0">
                          <a:solidFill>
                            <a:schemeClr val="tx1"/>
                          </a:solidFill>
                        </a:rPr>
                        <a:t>窗口以网格形式生成</a:t>
                      </a:r>
                    </a:p>
                    <a:p>
                      <a:pPr marL="285750" indent="-285750" algn="l">
                        <a:buSzPct val="50000"/>
                        <a:buFont typeface="Wingdings" panose="05000000000000000000" charset="0"/>
                        <a:buChar char="l"/>
                      </a:pPr>
                      <a:r>
                        <a:rPr lang="zh-CN" altLang="en-US" dirty="0">
                          <a:solidFill>
                            <a:schemeClr val="tx1"/>
                          </a:solidFill>
                        </a:rPr>
                        <a:t>蒙特卡洛模拟中针对每个窗口显著性检验</a:t>
                      </a:r>
                      <a:endParaRPr lang="en-US" altLang="zh-CN" dirty="0">
                        <a:solidFill>
                          <a:schemeClr val="tx1"/>
                        </a:solidFill>
                      </a:endParaRPr>
                    </a:p>
                    <a:p>
                      <a:pPr marL="285750" indent="-285750" algn="l">
                        <a:buSzPct val="50000"/>
                        <a:buFont typeface="Wingdings" panose="05000000000000000000" charset="0"/>
                        <a:buChar char="l"/>
                      </a:pPr>
                      <a:r>
                        <a:rPr lang="zh-CN" altLang="en-US" dirty="0">
                          <a:solidFill>
                            <a:schemeClr val="tx1"/>
                          </a:solidFill>
                        </a:rPr>
                        <a:t>只比较点事件的数量</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marL="285750" indent="-285750" algn="l">
                        <a:buSzPct val="50000"/>
                        <a:buFont typeface="Wingdings" panose="05000000000000000000" charset="0"/>
                        <a:buChar char="l"/>
                      </a:pPr>
                      <a:r>
                        <a:rPr lang="zh-CN" altLang="en-US" dirty="0">
                          <a:solidFill>
                            <a:schemeClr val="tx1"/>
                          </a:solidFill>
                        </a:rPr>
                        <a:t>窗口生成方式更灵活，引入一些计算的技巧提高半径选取效率</a:t>
                      </a:r>
                    </a:p>
                    <a:p>
                      <a:pPr marL="285750" indent="-285750" algn="l">
                        <a:buSzPct val="50000"/>
                        <a:buFont typeface="Wingdings" panose="05000000000000000000" charset="0"/>
                        <a:buChar char="l"/>
                      </a:pPr>
                      <a:r>
                        <a:rPr lang="zh-CN" altLang="en-US" dirty="0">
                          <a:solidFill>
                            <a:schemeClr val="tx1"/>
                          </a:solidFill>
                        </a:rPr>
                        <a:t>蒙特卡洛模拟中引入最大似然比的比较计算</a:t>
                      </a:r>
                      <a:r>
                        <a:rPr lang="en-US" altLang="zh-CN" dirty="0">
                          <a:solidFill>
                            <a:schemeClr val="tx1"/>
                          </a:solidFill>
                        </a:rPr>
                        <a:t>P</a:t>
                      </a:r>
                      <a:r>
                        <a:rPr lang="zh-CN" altLang="en-US" dirty="0">
                          <a:solidFill>
                            <a:schemeClr val="tx1"/>
                          </a:solidFill>
                        </a:rPr>
                        <a:t>值</a:t>
                      </a:r>
                      <a:endParaRPr lang="en-US" altLang="zh-CN" dirty="0">
                        <a:solidFill>
                          <a:schemeClr val="tx1"/>
                        </a:solidFill>
                      </a:endParaRPr>
                    </a:p>
                    <a:p>
                      <a:pPr marL="285750" indent="-285750" algn="l">
                        <a:buSzPct val="50000"/>
                        <a:buFont typeface="Wingdings" panose="05000000000000000000" charset="0"/>
                        <a:buChar char="l"/>
                      </a:pPr>
                      <a:r>
                        <a:rPr lang="zh-CN" altLang="en-US" dirty="0">
                          <a:solidFill>
                            <a:schemeClr val="tx1"/>
                          </a:solidFill>
                        </a:rPr>
                        <a:t>只针对全图中最聚集（异常）的区域（窗口）显著性检验</a:t>
                      </a:r>
                    </a:p>
                    <a:p>
                      <a:pPr marL="285750" indent="-285750" algn="l">
                        <a:buSzPct val="50000"/>
                        <a:buFont typeface="Wingdings" panose="05000000000000000000" charset="0"/>
                        <a:buChar char="l"/>
                      </a:pPr>
                      <a:r>
                        <a:rPr lang="zh-CN" altLang="en-US" dirty="0">
                          <a:solidFill>
                            <a:schemeClr val="tx1"/>
                          </a:solidFill>
                        </a:rPr>
                        <a:t>论文并没有提到地理分析机相关的内容？</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2"/>
                  </a:ext>
                </a:extLst>
              </a:tr>
              <a:tr h="887095">
                <a:tc>
                  <a:txBody>
                    <a:bodyPr/>
                    <a:lstStyle/>
                    <a:p>
                      <a:pPr algn="ctr">
                        <a:buNone/>
                      </a:pPr>
                      <a:r>
                        <a:rPr lang="zh-CN" altLang="en-US" dirty="0">
                          <a:solidFill>
                            <a:schemeClr val="tx1"/>
                          </a:solidFill>
                        </a:rPr>
                        <a:t>优化角度</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marL="285750" indent="-285750" algn="l">
                        <a:buSzPct val="50000"/>
                        <a:buFont typeface="Wingdings" panose="05000000000000000000" charset="0"/>
                        <a:buChar char="l"/>
                      </a:pPr>
                      <a:r>
                        <a:rPr lang="zh-CN" altLang="en-US" dirty="0">
                          <a:solidFill>
                            <a:schemeClr val="tx1"/>
                          </a:solidFill>
                        </a:rPr>
                        <a:t>每个窗口单独计算显著性</a:t>
                      </a:r>
                    </a:p>
                    <a:p>
                      <a:pPr marL="285750" indent="-285750" algn="l">
                        <a:buSzPct val="50000"/>
                        <a:buFont typeface="Wingdings" panose="05000000000000000000" charset="0"/>
                        <a:buChar char="l"/>
                      </a:pPr>
                      <a:r>
                        <a:rPr lang="zh-CN" altLang="en-US" dirty="0">
                          <a:solidFill>
                            <a:schemeClr val="tx1"/>
                          </a:solidFill>
                        </a:rPr>
                        <a:t>可以发现多个显著区域</a:t>
                      </a:r>
                    </a:p>
                    <a:p>
                      <a:pPr marL="285750" indent="-285750" algn="l">
                        <a:buSzPct val="50000"/>
                        <a:buFont typeface="Wingdings" panose="05000000000000000000" charset="0"/>
                        <a:buChar char="l"/>
                      </a:pPr>
                      <a:r>
                        <a:rPr lang="zh-CN" altLang="en-US" dirty="0">
                          <a:solidFill>
                            <a:schemeClr val="tx1"/>
                          </a:solidFill>
                        </a:rPr>
                        <a:t>在显著区域中哪些区域更为显著的比较尚欠考虑</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marL="285750" indent="-285750" algn="l">
                        <a:buSzPct val="50000"/>
                        <a:buFont typeface="Wingdings" panose="05000000000000000000" charset="0"/>
                        <a:buChar char="l"/>
                      </a:pPr>
                      <a:r>
                        <a:rPr lang="zh-CN" altLang="en-US" dirty="0">
                          <a:solidFill>
                            <a:schemeClr val="tx1"/>
                          </a:solidFill>
                        </a:rPr>
                        <a:t>有效减少了多重检验问题</a:t>
                      </a:r>
                    </a:p>
                    <a:p>
                      <a:pPr marL="285750" indent="-285750" algn="l">
                        <a:buSzPct val="50000"/>
                        <a:buFont typeface="Wingdings" panose="05000000000000000000" charset="0"/>
                        <a:buChar char="l"/>
                      </a:pPr>
                      <a:r>
                        <a:rPr lang="zh-CN" altLang="en-US" dirty="0">
                          <a:solidFill>
                            <a:schemeClr val="tx1"/>
                          </a:solidFill>
                        </a:rPr>
                        <a:t>只探测研究区域中点聚集最显著的部分</a:t>
                      </a:r>
                    </a:p>
                    <a:p>
                      <a:pPr marL="285750" indent="-285750" algn="l">
                        <a:buSzPct val="50000"/>
                        <a:buFont typeface="Wingdings" panose="05000000000000000000" charset="0"/>
                        <a:buChar char="l"/>
                      </a:pPr>
                      <a:r>
                        <a:rPr lang="zh-CN" altLang="en-US" dirty="0">
                          <a:solidFill>
                            <a:schemeClr val="tx1"/>
                          </a:solidFill>
                        </a:rPr>
                        <a:t>提供更严格的统计学基础，引入似然比的概念，科学衡量大小可变窗口中点分布异常程度。</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transition advTm="1790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圆角 36"/>
          <p:cNvSpPr/>
          <p:nvPr/>
        </p:nvSpPr>
        <p:spPr>
          <a:xfrm rot="5400000">
            <a:off x="5419298" y="85298"/>
            <a:ext cx="540604" cy="13004800"/>
          </a:xfrm>
          <a:prstGeom prst="roundRect">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812800" y="0"/>
            <a:ext cx="5080000" cy="6857999"/>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4079875" y="2120899"/>
            <a:ext cx="374650" cy="261620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682874" y="2487025"/>
            <a:ext cx="2088652" cy="1107996"/>
          </a:xfrm>
          <a:prstGeom prst="rect">
            <a:avLst/>
          </a:prstGeom>
          <a:noFill/>
        </p:spPr>
        <p:txBody>
          <a:bodyPr wrap="square" rtlCol="0">
            <a:spAutoFit/>
          </a:bodyPr>
          <a:lstStyle/>
          <a:p>
            <a:pPr algn="dist"/>
            <a:r>
              <a:rPr lang="zh-CN" altLang="en-US" sz="6600" b="1" dirty="0">
                <a:solidFill>
                  <a:schemeClr val="bg1"/>
                </a:solidFill>
                <a:latin typeface="思源黑体 CN Bold" panose="020B0800000000000000" pitchFamily="34" charset="-122"/>
                <a:ea typeface="思源黑体 CN Bold" panose="020B0800000000000000" pitchFamily="34" charset="-122"/>
              </a:rPr>
              <a:t>目 录</a:t>
            </a:r>
          </a:p>
        </p:txBody>
      </p:sp>
      <p:sp>
        <p:nvSpPr>
          <p:cNvPr id="31" name="文本框 30"/>
          <p:cNvSpPr txBox="1"/>
          <p:nvPr/>
        </p:nvSpPr>
        <p:spPr>
          <a:xfrm>
            <a:off x="444501" y="3561952"/>
            <a:ext cx="2565398" cy="369332"/>
          </a:xfrm>
          <a:prstGeom prst="rect">
            <a:avLst/>
          </a:prstGeom>
          <a:noFill/>
        </p:spPr>
        <p:txBody>
          <a:bodyPr wrap="square" rtlCol="0">
            <a:spAutoFit/>
          </a:bodyPr>
          <a:lstStyle/>
          <a:p>
            <a:pPr algn="dist"/>
            <a:r>
              <a:rPr lang="en-US" altLang="zh-CN" dirty="0">
                <a:solidFill>
                  <a:schemeClr val="bg1">
                    <a:lumMod val="65000"/>
                  </a:schemeClr>
                </a:solidFill>
                <a:ea typeface="微软雅黑" panose="020B0503020204020204" pitchFamily="34" charset="-122"/>
              </a:rPr>
              <a:t>CONTENTS</a:t>
            </a:r>
            <a:endParaRPr lang="zh-CN" altLang="en-US" dirty="0">
              <a:solidFill>
                <a:schemeClr val="bg1">
                  <a:lumMod val="65000"/>
                </a:schemeClr>
              </a:solidFill>
              <a:ea typeface="微软雅黑" panose="020B0503020204020204" pitchFamily="34" charset="-122"/>
            </a:endParaRPr>
          </a:p>
        </p:txBody>
      </p:sp>
      <p:grpSp>
        <p:nvGrpSpPr>
          <p:cNvPr id="32"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293064" y="282576"/>
            <a:ext cx="1614438" cy="454024"/>
            <a:chOff x="2805112" y="2505075"/>
            <a:chExt cx="6580821" cy="1850707"/>
          </a:xfrm>
        </p:grpSpPr>
        <p:sp>
          <p:nvSpPr>
            <p:cNvPr id="33"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solidFill>
              <a:srgbClr val="9A0000"/>
            </a:solidFill>
            <a:ln w="9525" cap="flat">
              <a:noFill/>
              <a:prstDash val="solid"/>
              <a:miter/>
            </a:ln>
          </p:spPr>
          <p:txBody>
            <a:bodyPr rtlCol="0" anchor="ctr"/>
            <a:lstStyle/>
            <a:p>
              <a:endParaRPr lang="zh-CN" altLang="en-US"/>
            </a:p>
          </p:txBody>
        </p:sp>
        <p:sp>
          <p:nvSpPr>
            <p:cNvPr id="34"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solidFill>
              <a:srgbClr val="231815"/>
            </a:solidFill>
            <a:ln w="9525" cap="flat">
              <a:noFill/>
              <a:prstDash val="solid"/>
              <a:miter/>
            </a:ln>
          </p:spPr>
          <p:txBody>
            <a:bodyPr rtlCol="0" anchor="ctr"/>
            <a:lstStyle/>
            <a:p>
              <a:endParaRPr lang="zh-CN" altLang="en-US"/>
            </a:p>
          </p:txBody>
        </p:sp>
        <p:sp>
          <p:nvSpPr>
            <p:cNvPr id="35"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solidFill>
              <a:srgbClr val="9A0000"/>
            </a:solidFill>
            <a:ln w="9525" cap="flat">
              <a:noFill/>
              <a:prstDash val="solid"/>
              <a:miter/>
            </a:ln>
          </p:spPr>
          <p:txBody>
            <a:bodyPr rtlCol="0" anchor="ctr"/>
            <a:lstStyle/>
            <a:p>
              <a:endParaRPr lang="zh-CN" altLang="en-US"/>
            </a:p>
          </p:txBody>
        </p:sp>
      </p:grpSp>
      <p:sp>
        <p:nvSpPr>
          <p:cNvPr id="42" name="矩形 41"/>
          <p:cNvSpPr/>
          <p:nvPr/>
        </p:nvSpPr>
        <p:spPr>
          <a:xfrm>
            <a:off x="5524501" y="4425687"/>
            <a:ext cx="540603" cy="54060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文本框 29"/>
          <p:cNvSpPr txBox="1"/>
          <p:nvPr/>
        </p:nvSpPr>
        <p:spPr>
          <a:xfrm>
            <a:off x="6261469" y="4435790"/>
            <a:ext cx="5463266" cy="830997"/>
          </a:xfrm>
          <a:prstGeom prst="rect">
            <a:avLst/>
          </a:prstGeom>
          <a:noFill/>
        </p:spPr>
        <p:txBody>
          <a:bodyPr wrap="square" rtlCol="0">
            <a:spAutoFit/>
          </a:bodyPr>
          <a:lstStyle/>
          <a:p>
            <a:pPr algn="l"/>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文献分享：在空间分辨组学数据中表征跨长度尺度的细胞类型空间关系</a:t>
            </a:r>
          </a:p>
        </p:txBody>
      </p:sp>
      <p:sp>
        <p:nvSpPr>
          <p:cNvPr id="45" name="Freeform: Shape 53"/>
          <p:cNvSpPr/>
          <p:nvPr/>
        </p:nvSpPr>
        <p:spPr>
          <a:xfrm>
            <a:off x="5712795" y="4587127"/>
            <a:ext cx="181003" cy="250121"/>
          </a:xfrm>
          <a:custGeom>
            <a:avLst/>
            <a:gdLst/>
            <a:ahLst/>
            <a:cxnLst>
              <a:cxn ang="0">
                <a:pos x="wd2" y="hd2"/>
              </a:cxn>
              <a:cxn ang="5400000">
                <a:pos x="wd2" y="hd2"/>
              </a:cxn>
              <a:cxn ang="10800000">
                <a:pos x="wd2" y="hd2"/>
              </a:cxn>
              <a:cxn ang="16200000">
                <a:pos x="wd2" y="hd2"/>
              </a:cxn>
            </a:cxnLst>
            <a:rect l="0" t="0" r="r" b="b"/>
            <a:pathLst>
              <a:path w="21565" h="21086" extrusionOk="0">
                <a:moveTo>
                  <a:pt x="21023" y="5250"/>
                </a:moveTo>
                <a:lnTo>
                  <a:pt x="7163" y="195"/>
                </a:lnTo>
                <a:cubicBezTo>
                  <a:pt x="5264" y="-514"/>
                  <a:pt x="1521" y="853"/>
                  <a:pt x="445" y="2057"/>
                </a:cubicBezTo>
                <a:cubicBezTo>
                  <a:pt x="-35" y="2595"/>
                  <a:pt x="0" y="2983"/>
                  <a:pt x="0" y="3203"/>
                </a:cubicBezTo>
                <a:lnTo>
                  <a:pt x="173" y="14619"/>
                </a:lnTo>
                <a:cubicBezTo>
                  <a:pt x="184" y="14862"/>
                  <a:pt x="614" y="15188"/>
                  <a:pt x="983" y="15348"/>
                </a:cubicBezTo>
                <a:cubicBezTo>
                  <a:pt x="1753" y="15682"/>
                  <a:pt x="13399" y="20826"/>
                  <a:pt x="13729" y="20972"/>
                </a:cubicBezTo>
                <a:cubicBezTo>
                  <a:pt x="13905" y="21051"/>
                  <a:pt x="14115" y="21086"/>
                  <a:pt x="14322" y="21086"/>
                </a:cubicBezTo>
                <a:cubicBezTo>
                  <a:pt x="14499" y="21086"/>
                  <a:pt x="14675" y="21058"/>
                  <a:pt x="14834" y="21002"/>
                </a:cubicBezTo>
                <a:cubicBezTo>
                  <a:pt x="15185" y="20881"/>
                  <a:pt x="15404" y="20645"/>
                  <a:pt x="15404" y="20388"/>
                </a:cubicBezTo>
                <a:lnTo>
                  <a:pt x="15404" y="8397"/>
                </a:lnTo>
                <a:cubicBezTo>
                  <a:pt x="15404" y="8148"/>
                  <a:pt x="15198" y="7917"/>
                  <a:pt x="14862" y="7792"/>
                </a:cubicBezTo>
                <a:lnTo>
                  <a:pt x="2263" y="2817"/>
                </a:lnTo>
                <a:cubicBezTo>
                  <a:pt x="2408" y="2620"/>
                  <a:pt x="2968" y="2205"/>
                  <a:pt x="3997" y="1825"/>
                </a:cubicBezTo>
                <a:cubicBezTo>
                  <a:pt x="5082" y="1422"/>
                  <a:pt x="5896" y="1574"/>
                  <a:pt x="6082" y="1625"/>
                </a:cubicBezTo>
                <a:cubicBezTo>
                  <a:pt x="6082" y="1625"/>
                  <a:pt x="18173" y="6203"/>
                  <a:pt x="18544" y="6339"/>
                </a:cubicBezTo>
                <a:cubicBezTo>
                  <a:pt x="18911" y="6476"/>
                  <a:pt x="18918" y="6495"/>
                  <a:pt x="18918" y="6729"/>
                </a:cubicBezTo>
                <a:cubicBezTo>
                  <a:pt x="18918" y="6961"/>
                  <a:pt x="18918" y="18107"/>
                  <a:pt x="18918" y="18107"/>
                </a:cubicBezTo>
                <a:cubicBezTo>
                  <a:pt x="18918" y="18674"/>
                  <a:pt x="19733" y="18906"/>
                  <a:pt x="20330" y="18906"/>
                </a:cubicBezTo>
                <a:cubicBezTo>
                  <a:pt x="20927" y="18906"/>
                  <a:pt x="21565" y="18493"/>
                  <a:pt x="21565" y="18107"/>
                </a:cubicBezTo>
                <a:lnTo>
                  <a:pt x="21565" y="5855"/>
                </a:lnTo>
                <a:cubicBezTo>
                  <a:pt x="21565" y="5605"/>
                  <a:pt x="21357" y="5375"/>
                  <a:pt x="21023" y="5250"/>
                </a:cubicBezTo>
                <a:close/>
              </a:path>
            </a:pathLst>
          </a:custGeom>
          <a:solidFill>
            <a:srgbClr val="C00000"/>
          </a:solidFill>
          <a:ln w="12700">
            <a:miter lim="400000"/>
          </a:ln>
        </p:spPr>
        <p:txBody>
          <a:bodyPr anchor="ctr"/>
          <a:lstStyle/>
          <a:p>
            <a:pPr algn="ctr"/>
            <a:endParaRPr/>
          </a:p>
        </p:txBody>
      </p:sp>
      <p:sp>
        <p:nvSpPr>
          <p:cNvPr id="46" name="矩形 45"/>
          <p:cNvSpPr/>
          <p:nvPr/>
        </p:nvSpPr>
        <p:spPr>
          <a:xfrm>
            <a:off x="5524501" y="1821251"/>
            <a:ext cx="540603" cy="54060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文本框 46"/>
          <p:cNvSpPr txBox="1"/>
          <p:nvPr/>
        </p:nvSpPr>
        <p:spPr>
          <a:xfrm>
            <a:off x="6261468" y="1851562"/>
            <a:ext cx="3570208" cy="461665"/>
          </a:xfrm>
          <a:prstGeom prst="rect">
            <a:avLst/>
          </a:prstGeom>
          <a:noFill/>
        </p:spPr>
        <p:txBody>
          <a:bodyPr wrap="none" rtlCol="0">
            <a:spAutoFit/>
          </a:bodyPr>
          <a:lstStyle/>
          <a:p>
            <a:pPr algn="l"/>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经典空间点模式分析方法</a:t>
            </a:r>
          </a:p>
        </p:txBody>
      </p:sp>
      <p:sp>
        <p:nvSpPr>
          <p:cNvPr id="49" name="Freeform: Shape 54"/>
          <p:cNvSpPr/>
          <p:nvPr/>
        </p:nvSpPr>
        <p:spPr>
          <a:xfrm>
            <a:off x="5686151" y="1985530"/>
            <a:ext cx="233965" cy="177812"/>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C00000"/>
          </a:solidFill>
          <a:ln w="12700">
            <a:miter lim="400000"/>
          </a:ln>
        </p:spPr>
        <p:txBody>
          <a:bodyPr anchor="ctr"/>
          <a:lstStyle/>
          <a:p>
            <a:pPr algn="ctr"/>
            <a:endParaRPr/>
          </a:p>
        </p:txBody>
      </p:sp>
      <p:sp>
        <p:nvSpPr>
          <p:cNvPr id="54" name="矩形 53"/>
          <p:cNvSpPr/>
          <p:nvPr/>
        </p:nvSpPr>
        <p:spPr>
          <a:xfrm>
            <a:off x="5524501" y="3132918"/>
            <a:ext cx="540603" cy="54060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文本框 23"/>
          <p:cNvSpPr txBox="1"/>
          <p:nvPr/>
        </p:nvSpPr>
        <p:spPr>
          <a:xfrm>
            <a:off x="6261468" y="3153125"/>
            <a:ext cx="5135353" cy="1200329"/>
          </a:xfrm>
          <a:prstGeom prst="rect">
            <a:avLst/>
          </a:prstGeom>
          <a:noFill/>
        </p:spPr>
        <p:txBody>
          <a:bodyPr wrap="square" rtlCol="0">
            <a:spAutoFit/>
          </a:bodyPr>
          <a:lstStyle/>
          <a:p>
            <a:pPr algn="l"/>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文献分享：巴西大西洋森林成熟森林损失的惊人模式</a:t>
            </a:r>
          </a:p>
          <a:p>
            <a:pPr algn="l"/>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7" name="Freeform 328"/>
          <p:cNvSpPr>
            <a:spLocks noEditPoints="1"/>
          </p:cNvSpPr>
          <p:nvPr/>
        </p:nvSpPr>
        <p:spPr bwMode="auto">
          <a:xfrm>
            <a:off x="5690557" y="3288874"/>
            <a:ext cx="217527" cy="255596"/>
          </a:xfrm>
          <a:custGeom>
            <a:avLst/>
            <a:gdLst>
              <a:gd name="T0" fmla="*/ 32 w 160"/>
              <a:gd name="T1" fmla="*/ 111 h 188"/>
              <a:gd name="T2" fmla="*/ 46 w 160"/>
              <a:gd name="T3" fmla="*/ 111 h 188"/>
              <a:gd name="T4" fmla="*/ 39 w 160"/>
              <a:gd name="T5" fmla="*/ 134 h 188"/>
              <a:gd name="T6" fmla="*/ 32 w 160"/>
              <a:gd name="T7" fmla="*/ 141 h 188"/>
              <a:gd name="T8" fmla="*/ 46 w 160"/>
              <a:gd name="T9" fmla="*/ 141 h 188"/>
              <a:gd name="T10" fmla="*/ 39 w 160"/>
              <a:gd name="T11" fmla="*/ 74 h 188"/>
              <a:gd name="T12" fmla="*/ 32 w 160"/>
              <a:gd name="T13" fmla="*/ 81 h 188"/>
              <a:gd name="T14" fmla="*/ 46 w 160"/>
              <a:gd name="T15" fmla="*/ 81 h 188"/>
              <a:gd name="T16" fmla="*/ 121 w 160"/>
              <a:gd name="T17" fmla="*/ 77 h 188"/>
              <a:gd name="T18" fmla="*/ 60 w 160"/>
              <a:gd name="T19" fmla="*/ 77 h 188"/>
              <a:gd name="T20" fmla="*/ 60 w 160"/>
              <a:gd name="T21" fmla="*/ 86 h 188"/>
              <a:gd name="T22" fmla="*/ 126 w 160"/>
              <a:gd name="T23" fmla="*/ 81 h 188"/>
              <a:gd name="T24" fmla="*/ 153 w 160"/>
              <a:gd name="T25" fmla="*/ 30 h 188"/>
              <a:gd name="T26" fmla="*/ 134 w 160"/>
              <a:gd name="T27" fmla="*/ 30 h 188"/>
              <a:gd name="T28" fmla="*/ 130 w 160"/>
              <a:gd name="T29" fmla="*/ 22 h 188"/>
              <a:gd name="T30" fmla="*/ 100 w 160"/>
              <a:gd name="T31" fmla="*/ 9 h 188"/>
              <a:gd name="T32" fmla="*/ 80 w 160"/>
              <a:gd name="T33" fmla="*/ 0 h 188"/>
              <a:gd name="T34" fmla="*/ 53 w 160"/>
              <a:gd name="T35" fmla="*/ 22 h 188"/>
              <a:gd name="T36" fmla="*/ 27 w 160"/>
              <a:gd name="T37" fmla="*/ 26 h 188"/>
              <a:gd name="T38" fmla="*/ 7 w 160"/>
              <a:gd name="T39" fmla="*/ 30 h 188"/>
              <a:gd name="T40" fmla="*/ 0 w 160"/>
              <a:gd name="T41" fmla="*/ 181 h 188"/>
              <a:gd name="T42" fmla="*/ 153 w 160"/>
              <a:gd name="T43" fmla="*/ 188 h 188"/>
              <a:gd name="T44" fmla="*/ 160 w 160"/>
              <a:gd name="T45" fmla="*/ 37 h 188"/>
              <a:gd name="T46" fmla="*/ 67 w 160"/>
              <a:gd name="T47" fmla="*/ 15 h 188"/>
              <a:gd name="T48" fmla="*/ 80 w 160"/>
              <a:gd name="T49" fmla="*/ 9 h 188"/>
              <a:gd name="T50" fmla="*/ 94 w 160"/>
              <a:gd name="T51" fmla="*/ 15 h 188"/>
              <a:gd name="T52" fmla="*/ 62 w 160"/>
              <a:gd name="T53" fmla="*/ 22 h 188"/>
              <a:gd name="T54" fmla="*/ 35 w 160"/>
              <a:gd name="T55" fmla="*/ 30 h 188"/>
              <a:gd name="T56" fmla="*/ 126 w 160"/>
              <a:gd name="T57" fmla="*/ 30 h 188"/>
              <a:gd name="T58" fmla="*/ 35 w 160"/>
              <a:gd name="T59" fmla="*/ 43 h 188"/>
              <a:gd name="T60" fmla="*/ 146 w 160"/>
              <a:gd name="T61" fmla="*/ 174 h 188"/>
              <a:gd name="T62" fmla="*/ 14 w 160"/>
              <a:gd name="T63" fmla="*/ 174 h 188"/>
              <a:gd name="T64" fmla="*/ 27 w 160"/>
              <a:gd name="T65" fmla="*/ 44 h 188"/>
              <a:gd name="T66" fmla="*/ 31 w 160"/>
              <a:gd name="T67" fmla="*/ 52 h 188"/>
              <a:gd name="T68" fmla="*/ 134 w 160"/>
              <a:gd name="T69" fmla="*/ 48 h 188"/>
              <a:gd name="T70" fmla="*/ 146 w 160"/>
              <a:gd name="T71" fmla="*/ 44 h 188"/>
              <a:gd name="T72" fmla="*/ 121 w 160"/>
              <a:gd name="T73" fmla="*/ 137 h 188"/>
              <a:gd name="T74" fmla="*/ 60 w 160"/>
              <a:gd name="T75" fmla="*/ 137 h 188"/>
              <a:gd name="T76" fmla="*/ 60 w 160"/>
              <a:gd name="T77" fmla="*/ 145 h 188"/>
              <a:gd name="T78" fmla="*/ 126 w 160"/>
              <a:gd name="T79" fmla="*/ 141 h 188"/>
              <a:gd name="T80" fmla="*/ 121 w 160"/>
              <a:gd name="T81" fmla="*/ 107 h 188"/>
              <a:gd name="T82" fmla="*/ 60 w 160"/>
              <a:gd name="T83" fmla="*/ 107 h 188"/>
              <a:gd name="T84" fmla="*/ 60 w 160"/>
              <a:gd name="T85" fmla="*/ 115 h 188"/>
              <a:gd name="T86" fmla="*/ 126 w 160"/>
              <a:gd name="T87" fmla="*/ 11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88">
                <a:moveTo>
                  <a:pt x="39" y="104"/>
                </a:moveTo>
                <a:cubicBezTo>
                  <a:pt x="35" y="104"/>
                  <a:pt x="32" y="107"/>
                  <a:pt x="32" y="111"/>
                </a:cubicBezTo>
                <a:cubicBezTo>
                  <a:pt x="32" y="115"/>
                  <a:pt x="35" y="118"/>
                  <a:pt x="39" y="118"/>
                </a:cubicBezTo>
                <a:cubicBezTo>
                  <a:pt x="43" y="118"/>
                  <a:pt x="46" y="115"/>
                  <a:pt x="46" y="111"/>
                </a:cubicBezTo>
                <a:cubicBezTo>
                  <a:pt x="46" y="107"/>
                  <a:pt x="43" y="104"/>
                  <a:pt x="39" y="104"/>
                </a:cubicBezTo>
                <a:close/>
                <a:moveTo>
                  <a:pt x="39" y="134"/>
                </a:moveTo>
                <a:cubicBezTo>
                  <a:pt x="39" y="134"/>
                  <a:pt x="39" y="134"/>
                  <a:pt x="39" y="134"/>
                </a:cubicBezTo>
                <a:cubicBezTo>
                  <a:pt x="35" y="134"/>
                  <a:pt x="32" y="137"/>
                  <a:pt x="32" y="141"/>
                </a:cubicBezTo>
                <a:cubicBezTo>
                  <a:pt x="32" y="145"/>
                  <a:pt x="35" y="148"/>
                  <a:pt x="39" y="148"/>
                </a:cubicBezTo>
                <a:cubicBezTo>
                  <a:pt x="43" y="148"/>
                  <a:pt x="46" y="145"/>
                  <a:pt x="46" y="141"/>
                </a:cubicBezTo>
                <a:cubicBezTo>
                  <a:pt x="46" y="137"/>
                  <a:pt x="43" y="134"/>
                  <a:pt x="39" y="134"/>
                </a:cubicBezTo>
                <a:close/>
                <a:moveTo>
                  <a:pt x="39" y="74"/>
                </a:moveTo>
                <a:cubicBezTo>
                  <a:pt x="39" y="74"/>
                  <a:pt x="39" y="74"/>
                  <a:pt x="39" y="74"/>
                </a:cubicBezTo>
                <a:cubicBezTo>
                  <a:pt x="35" y="74"/>
                  <a:pt x="32" y="77"/>
                  <a:pt x="32" y="81"/>
                </a:cubicBezTo>
                <a:cubicBezTo>
                  <a:pt x="32" y="85"/>
                  <a:pt x="35" y="88"/>
                  <a:pt x="39" y="88"/>
                </a:cubicBezTo>
                <a:cubicBezTo>
                  <a:pt x="43" y="88"/>
                  <a:pt x="46" y="85"/>
                  <a:pt x="46" y="81"/>
                </a:cubicBezTo>
                <a:cubicBezTo>
                  <a:pt x="46" y="77"/>
                  <a:pt x="43" y="74"/>
                  <a:pt x="39" y="74"/>
                </a:cubicBezTo>
                <a:close/>
                <a:moveTo>
                  <a:pt x="121" y="77"/>
                </a:moveTo>
                <a:cubicBezTo>
                  <a:pt x="121" y="77"/>
                  <a:pt x="121" y="77"/>
                  <a:pt x="121" y="77"/>
                </a:cubicBezTo>
                <a:cubicBezTo>
                  <a:pt x="60" y="77"/>
                  <a:pt x="60" y="77"/>
                  <a:pt x="60" y="77"/>
                </a:cubicBezTo>
                <a:cubicBezTo>
                  <a:pt x="58" y="77"/>
                  <a:pt x="56" y="79"/>
                  <a:pt x="56" y="81"/>
                </a:cubicBezTo>
                <a:cubicBezTo>
                  <a:pt x="56" y="84"/>
                  <a:pt x="58" y="86"/>
                  <a:pt x="60" y="86"/>
                </a:cubicBezTo>
                <a:cubicBezTo>
                  <a:pt x="121" y="86"/>
                  <a:pt x="121" y="86"/>
                  <a:pt x="121" y="86"/>
                </a:cubicBezTo>
                <a:cubicBezTo>
                  <a:pt x="124" y="86"/>
                  <a:pt x="126" y="84"/>
                  <a:pt x="126" y="81"/>
                </a:cubicBezTo>
                <a:cubicBezTo>
                  <a:pt x="126" y="79"/>
                  <a:pt x="124" y="77"/>
                  <a:pt x="121" y="77"/>
                </a:cubicBezTo>
                <a:close/>
                <a:moveTo>
                  <a:pt x="153" y="30"/>
                </a:moveTo>
                <a:cubicBezTo>
                  <a:pt x="153" y="30"/>
                  <a:pt x="153" y="30"/>
                  <a:pt x="153" y="30"/>
                </a:cubicBezTo>
                <a:cubicBezTo>
                  <a:pt x="134" y="30"/>
                  <a:pt x="134" y="30"/>
                  <a:pt x="134" y="30"/>
                </a:cubicBezTo>
                <a:cubicBezTo>
                  <a:pt x="134" y="26"/>
                  <a:pt x="134" y="26"/>
                  <a:pt x="134" y="26"/>
                </a:cubicBezTo>
                <a:cubicBezTo>
                  <a:pt x="134" y="24"/>
                  <a:pt x="132" y="22"/>
                  <a:pt x="130" y="22"/>
                </a:cubicBezTo>
                <a:cubicBezTo>
                  <a:pt x="107" y="22"/>
                  <a:pt x="107" y="22"/>
                  <a:pt x="107" y="22"/>
                </a:cubicBezTo>
                <a:cubicBezTo>
                  <a:pt x="106" y="17"/>
                  <a:pt x="103" y="12"/>
                  <a:pt x="100" y="9"/>
                </a:cubicBezTo>
                <a:cubicBezTo>
                  <a:pt x="95" y="4"/>
                  <a:pt x="88" y="0"/>
                  <a:pt x="80" y="0"/>
                </a:cubicBezTo>
                <a:cubicBezTo>
                  <a:pt x="80" y="0"/>
                  <a:pt x="80" y="0"/>
                  <a:pt x="80" y="0"/>
                </a:cubicBezTo>
                <a:cubicBezTo>
                  <a:pt x="73" y="0"/>
                  <a:pt x="66" y="4"/>
                  <a:pt x="61" y="9"/>
                </a:cubicBezTo>
                <a:cubicBezTo>
                  <a:pt x="57" y="12"/>
                  <a:pt x="55" y="17"/>
                  <a:pt x="53" y="22"/>
                </a:cubicBezTo>
                <a:cubicBezTo>
                  <a:pt x="31" y="22"/>
                  <a:pt x="31" y="22"/>
                  <a:pt x="31" y="22"/>
                </a:cubicBezTo>
                <a:cubicBezTo>
                  <a:pt x="28" y="22"/>
                  <a:pt x="27" y="24"/>
                  <a:pt x="27" y="26"/>
                </a:cubicBezTo>
                <a:cubicBezTo>
                  <a:pt x="27" y="30"/>
                  <a:pt x="27" y="30"/>
                  <a:pt x="27" y="30"/>
                </a:cubicBezTo>
                <a:cubicBezTo>
                  <a:pt x="7" y="30"/>
                  <a:pt x="7" y="30"/>
                  <a:pt x="7" y="30"/>
                </a:cubicBezTo>
                <a:cubicBezTo>
                  <a:pt x="3" y="30"/>
                  <a:pt x="0" y="33"/>
                  <a:pt x="0" y="37"/>
                </a:cubicBezTo>
                <a:cubicBezTo>
                  <a:pt x="0" y="181"/>
                  <a:pt x="0" y="181"/>
                  <a:pt x="0" y="181"/>
                </a:cubicBezTo>
                <a:cubicBezTo>
                  <a:pt x="0" y="185"/>
                  <a:pt x="3" y="188"/>
                  <a:pt x="7" y="188"/>
                </a:cubicBezTo>
                <a:cubicBezTo>
                  <a:pt x="153" y="188"/>
                  <a:pt x="153" y="188"/>
                  <a:pt x="153" y="188"/>
                </a:cubicBezTo>
                <a:cubicBezTo>
                  <a:pt x="157" y="188"/>
                  <a:pt x="160" y="185"/>
                  <a:pt x="160" y="181"/>
                </a:cubicBezTo>
                <a:cubicBezTo>
                  <a:pt x="160" y="37"/>
                  <a:pt x="160" y="37"/>
                  <a:pt x="160" y="37"/>
                </a:cubicBezTo>
                <a:cubicBezTo>
                  <a:pt x="160" y="33"/>
                  <a:pt x="157" y="30"/>
                  <a:pt x="153" y="30"/>
                </a:cubicBezTo>
                <a:close/>
                <a:moveTo>
                  <a:pt x="67" y="15"/>
                </a:moveTo>
                <a:cubicBezTo>
                  <a:pt x="67" y="15"/>
                  <a:pt x="67" y="15"/>
                  <a:pt x="67" y="15"/>
                </a:cubicBezTo>
                <a:cubicBezTo>
                  <a:pt x="70" y="11"/>
                  <a:pt x="75" y="9"/>
                  <a:pt x="80" y="9"/>
                </a:cubicBezTo>
                <a:cubicBezTo>
                  <a:pt x="80" y="9"/>
                  <a:pt x="80" y="9"/>
                  <a:pt x="80" y="9"/>
                </a:cubicBezTo>
                <a:cubicBezTo>
                  <a:pt x="86" y="9"/>
                  <a:pt x="90" y="11"/>
                  <a:pt x="94" y="15"/>
                </a:cubicBezTo>
                <a:cubicBezTo>
                  <a:pt x="96" y="17"/>
                  <a:pt x="97" y="19"/>
                  <a:pt x="98" y="22"/>
                </a:cubicBezTo>
                <a:cubicBezTo>
                  <a:pt x="62" y="22"/>
                  <a:pt x="62" y="22"/>
                  <a:pt x="62" y="22"/>
                </a:cubicBezTo>
                <a:cubicBezTo>
                  <a:pt x="63" y="19"/>
                  <a:pt x="65" y="17"/>
                  <a:pt x="67" y="15"/>
                </a:cubicBezTo>
                <a:close/>
                <a:moveTo>
                  <a:pt x="35" y="30"/>
                </a:moveTo>
                <a:cubicBezTo>
                  <a:pt x="35" y="30"/>
                  <a:pt x="35" y="30"/>
                  <a:pt x="35" y="30"/>
                </a:cubicBezTo>
                <a:cubicBezTo>
                  <a:pt x="126" y="30"/>
                  <a:pt x="126" y="30"/>
                  <a:pt x="126" y="30"/>
                </a:cubicBezTo>
                <a:cubicBezTo>
                  <a:pt x="126" y="43"/>
                  <a:pt x="126" y="43"/>
                  <a:pt x="126" y="43"/>
                </a:cubicBezTo>
                <a:cubicBezTo>
                  <a:pt x="35" y="43"/>
                  <a:pt x="35" y="43"/>
                  <a:pt x="35" y="43"/>
                </a:cubicBezTo>
                <a:cubicBezTo>
                  <a:pt x="35" y="30"/>
                  <a:pt x="35" y="30"/>
                  <a:pt x="35" y="30"/>
                </a:cubicBezTo>
                <a:close/>
                <a:moveTo>
                  <a:pt x="146" y="174"/>
                </a:moveTo>
                <a:cubicBezTo>
                  <a:pt x="146" y="174"/>
                  <a:pt x="146" y="174"/>
                  <a:pt x="146" y="174"/>
                </a:cubicBezTo>
                <a:cubicBezTo>
                  <a:pt x="14" y="174"/>
                  <a:pt x="14" y="174"/>
                  <a:pt x="14" y="174"/>
                </a:cubicBezTo>
                <a:cubicBezTo>
                  <a:pt x="14" y="44"/>
                  <a:pt x="14" y="44"/>
                  <a:pt x="14" y="44"/>
                </a:cubicBezTo>
                <a:cubicBezTo>
                  <a:pt x="27" y="44"/>
                  <a:pt x="27" y="44"/>
                  <a:pt x="27" y="44"/>
                </a:cubicBezTo>
                <a:cubicBezTo>
                  <a:pt x="27" y="48"/>
                  <a:pt x="27" y="48"/>
                  <a:pt x="27" y="48"/>
                </a:cubicBezTo>
                <a:cubicBezTo>
                  <a:pt x="27" y="50"/>
                  <a:pt x="28" y="52"/>
                  <a:pt x="31" y="52"/>
                </a:cubicBezTo>
                <a:cubicBezTo>
                  <a:pt x="130" y="52"/>
                  <a:pt x="130" y="52"/>
                  <a:pt x="130" y="52"/>
                </a:cubicBezTo>
                <a:cubicBezTo>
                  <a:pt x="132" y="52"/>
                  <a:pt x="134" y="50"/>
                  <a:pt x="134" y="48"/>
                </a:cubicBezTo>
                <a:cubicBezTo>
                  <a:pt x="134" y="44"/>
                  <a:pt x="134" y="44"/>
                  <a:pt x="134" y="44"/>
                </a:cubicBezTo>
                <a:cubicBezTo>
                  <a:pt x="146" y="44"/>
                  <a:pt x="146" y="44"/>
                  <a:pt x="146" y="44"/>
                </a:cubicBezTo>
                <a:cubicBezTo>
                  <a:pt x="146" y="174"/>
                  <a:pt x="146" y="174"/>
                  <a:pt x="146" y="174"/>
                </a:cubicBezTo>
                <a:close/>
                <a:moveTo>
                  <a:pt x="121" y="137"/>
                </a:moveTo>
                <a:cubicBezTo>
                  <a:pt x="121" y="137"/>
                  <a:pt x="121" y="137"/>
                  <a:pt x="121" y="137"/>
                </a:cubicBezTo>
                <a:cubicBezTo>
                  <a:pt x="60" y="137"/>
                  <a:pt x="60" y="137"/>
                  <a:pt x="60" y="137"/>
                </a:cubicBezTo>
                <a:cubicBezTo>
                  <a:pt x="58" y="137"/>
                  <a:pt x="56" y="139"/>
                  <a:pt x="56" y="141"/>
                </a:cubicBezTo>
                <a:cubicBezTo>
                  <a:pt x="56" y="143"/>
                  <a:pt x="58" y="145"/>
                  <a:pt x="60" y="145"/>
                </a:cubicBezTo>
                <a:cubicBezTo>
                  <a:pt x="121" y="145"/>
                  <a:pt x="121" y="145"/>
                  <a:pt x="121" y="145"/>
                </a:cubicBezTo>
                <a:cubicBezTo>
                  <a:pt x="124" y="145"/>
                  <a:pt x="126" y="143"/>
                  <a:pt x="126" y="141"/>
                </a:cubicBezTo>
                <a:cubicBezTo>
                  <a:pt x="126" y="139"/>
                  <a:pt x="124" y="137"/>
                  <a:pt x="121" y="137"/>
                </a:cubicBezTo>
                <a:close/>
                <a:moveTo>
                  <a:pt x="121" y="107"/>
                </a:moveTo>
                <a:cubicBezTo>
                  <a:pt x="121" y="107"/>
                  <a:pt x="121" y="107"/>
                  <a:pt x="121" y="107"/>
                </a:cubicBezTo>
                <a:cubicBezTo>
                  <a:pt x="60" y="107"/>
                  <a:pt x="60" y="107"/>
                  <a:pt x="60" y="107"/>
                </a:cubicBezTo>
                <a:cubicBezTo>
                  <a:pt x="58" y="107"/>
                  <a:pt x="56" y="109"/>
                  <a:pt x="56" y="111"/>
                </a:cubicBezTo>
                <a:cubicBezTo>
                  <a:pt x="56" y="113"/>
                  <a:pt x="58" y="115"/>
                  <a:pt x="60" y="115"/>
                </a:cubicBezTo>
                <a:cubicBezTo>
                  <a:pt x="121" y="115"/>
                  <a:pt x="121" y="115"/>
                  <a:pt x="121" y="115"/>
                </a:cubicBezTo>
                <a:cubicBezTo>
                  <a:pt x="124" y="115"/>
                  <a:pt x="126" y="113"/>
                  <a:pt x="126" y="111"/>
                </a:cubicBezTo>
                <a:cubicBezTo>
                  <a:pt x="126" y="109"/>
                  <a:pt x="124" y="107"/>
                  <a:pt x="121" y="107"/>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dirty="0"/>
          </a:p>
        </p:txBody>
      </p:sp>
    </p:spTree>
  </p:cSld>
  <p:clrMapOvr>
    <a:masterClrMapping/>
  </p:clrMapOvr>
  <p:transition advTm="2044"/>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圆角 36"/>
          <p:cNvSpPr/>
          <p:nvPr/>
        </p:nvSpPr>
        <p:spPr>
          <a:xfrm rot="5400000">
            <a:off x="5419298" y="85298"/>
            <a:ext cx="540604" cy="13004800"/>
          </a:xfrm>
          <a:prstGeom prst="roundRect">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812800" y="0"/>
            <a:ext cx="5080000" cy="6857999"/>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4079875" y="2120899"/>
            <a:ext cx="374650" cy="261620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922715" y="2540817"/>
            <a:ext cx="2088652" cy="1323439"/>
          </a:xfrm>
          <a:prstGeom prst="rect">
            <a:avLst/>
          </a:prstGeom>
          <a:noFill/>
        </p:spPr>
        <p:txBody>
          <a:bodyPr wrap="square" rtlCol="0">
            <a:spAutoFit/>
          </a:bodyPr>
          <a:lstStyle/>
          <a:p>
            <a:pPr algn="ctr"/>
            <a:r>
              <a:rPr lang="en-US" altLang="zh-CN" sz="8000" b="1" dirty="0">
                <a:solidFill>
                  <a:schemeClr val="bg1"/>
                </a:solidFill>
                <a:latin typeface="黑体" panose="02010609060101010101" pitchFamily="49" charset="-122"/>
                <a:ea typeface="黑体" panose="02010609060101010101" pitchFamily="49" charset="-122"/>
              </a:rPr>
              <a:t>02</a:t>
            </a:r>
            <a:endParaRPr lang="zh-CN" altLang="en-US" sz="8000" b="1" dirty="0">
              <a:solidFill>
                <a:schemeClr val="bg1"/>
              </a:solidFill>
              <a:latin typeface="黑体" panose="02010609060101010101" pitchFamily="49" charset="-122"/>
              <a:ea typeface="黑体" panose="02010609060101010101" pitchFamily="49" charset="-122"/>
            </a:endParaRPr>
          </a:p>
        </p:txBody>
      </p:sp>
      <p:grpSp>
        <p:nvGrpSpPr>
          <p:cNvPr id="32"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293064" y="282576"/>
            <a:ext cx="1614438" cy="454024"/>
            <a:chOff x="2805112" y="2505075"/>
            <a:chExt cx="6580821" cy="1850707"/>
          </a:xfrm>
        </p:grpSpPr>
        <p:sp>
          <p:nvSpPr>
            <p:cNvPr id="33"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solidFill>
              <a:srgbClr val="9A0000"/>
            </a:solidFill>
            <a:ln w="9525" cap="flat">
              <a:noFill/>
              <a:prstDash val="solid"/>
              <a:miter/>
            </a:ln>
          </p:spPr>
          <p:txBody>
            <a:bodyPr rtlCol="0" anchor="ctr"/>
            <a:lstStyle/>
            <a:p>
              <a:endParaRPr lang="zh-CN" altLang="en-US"/>
            </a:p>
          </p:txBody>
        </p:sp>
        <p:sp>
          <p:nvSpPr>
            <p:cNvPr id="34"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solidFill>
              <a:srgbClr val="231815"/>
            </a:solidFill>
            <a:ln w="9525" cap="flat">
              <a:noFill/>
              <a:prstDash val="solid"/>
              <a:miter/>
            </a:ln>
          </p:spPr>
          <p:txBody>
            <a:bodyPr rtlCol="0" anchor="ctr"/>
            <a:lstStyle/>
            <a:p>
              <a:endParaRPr lang="zh-CN" altLang="en-US"/>
            </a:p>
          </p:txBody>
        </p:sp>
        <p:sp>
          <p:nvSpPr>
            <p:cNvPr id="35"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solidFill>
              <a:srgbClr val="9A0000"/>
            </a:solidFill>
            <a:ln w="9525" cap="flat">
              <a:noFill/>
              <a:prstDash val="solid"/>
              <a:miter/>
            </a:ln>
          </p:spPr>
          <p:txBody>
            <a:bodyPr rtlCol="0" anchor="ctr"/>
            <a:lstStyle/>
            <a:p>
              <a:endParaRPr lang="zh-CN" altLang="en-US"/>
            </a:p>
          </p:txBody>
        </p:sp>
      </p:grpSp>
      <p:sp>
        <p:nvSpPr>
          <p:cNvPr id="47" name="文本框 46"/>
          <p:cNvSpPr txBox="1"/>
          <p:nvPr/>
        </p:nvSpPr>
        <p:spPr>
          <a:xfrm>
            <a:off x="4801766" y="2004536"/>
            <a:ext cx="6927172" cy="2062103"/>
          </a:xfrm>
          <a:prstGeom prst="rect">
            <a:avLst/>
          </a:prstGeom>
          <a:noFill/>
        </p:spPr>
        <p:txBody>
          <a:bodyPr wrap="square" rtlCol="0">
            <a:spAutoFit/>
          </a:bodyPr>
          <a:lstStyle/>
          <a:p>
            <a:pPr algn="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sym typeface="+mn-ea"/>
              </a:rPr>
              <a:t>巴西大西洋森林成熟森林损失的惊人模式</a:t>
            </a:r>
            <a:endParaRPr lang="en-US" altLang="zh-CN" sz="48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gn="r"/>
            <a:endParaRPr kumimoji="0" lang="en-US" altLang="zh-CN" sz="1600" b="0" i="0" u="none" strike="noStrike" cap="none" normalizeH="0" baseline="0" dirty="0">
              <a:ln>
                <a:noFill/>
              </a:ln>
              <a:solidFill>
                <a:schemeClr val="tx1"/>
              </a:solidFill>
              <a:effectLst/>
              <a:latin typeface="Arial" panose="020B0604020202020204" pitchFamily="34" charset="0"/>
            </a:endParaRPr>
          </a:p>
          <a:p>
            <a:pPr algn="r"/>
            <a:r>
              <a:rPr kumimoji="0" lang="zh-CN" altLang="zh-CN" sz="1600" b="0" i="0" u="none" strike="noStrike" cap="none" normalizeH="0" baseline="0" dirty="0">
                <a:ln>
                  <a:noFill/>
                </a:ln>
                <a:solidFill>
                  <a:schemeClr val="tx1"/>
                </a:solidFill>
                <a:effectLst/>
                <a:latin typeface="Arial" panose="020B0604020202020204" pitchFamily="34" charset="0"/>
              </a:rPr>
              <a:t>Alarming Patterns of Mature Forest Loss in the Brazilian Atlantic Forest</a:t>
            </a:r>
          </a:p>
        </p:txBody>
      </p:sp>
    </p:spTree>
    <p:extLst>
      <p:ext uri="{BB962C8B-B14F-4D97-AF65-F5344CB8AC3E}">
        <p14:creationId xmlns:p14="http://schemas.microsoft.com/office/powerpoint/2010/main" val="1943138611"/>
      </p:ext>
    </p:extLst>
  </p:cSld>
  <p:clrMapOvr>
    <a:masterClrMapping/>
  </p:clrMapOvr>
  <mc:AlternateContent xmlns:mc="http://schemas.openxmlformats.org/markup-compatibility/2006" xmlns:p14="http://schemas.microsoft.com/office/powerpoint/2010/main">
    <mc:Choice Requires="p14">
      <p:transition advTm="2044"/>
    </mc:Choice>
    <mc:Fallback xmlns="">
      <p:transition advTm="204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57914" y="185144"/>
            <a:ext cx="543740" cy="52322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02</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6381875" cy="400110"/>
          </a:xfrm>
          <a:prstGeom prst="rect">
            <a:avLst/>
          </a:prstGeom>
        </p:spPr>
        <p:txBody>
          <a:bodyPr wrap="none">
            <a:spAutoFit/>
          </a:bodyPr>
          <a:lstStyle/>
          <a:p>
            <a:r>
              <a:rPr lang="zh-CN" altLang="en-US" sz="2000" dirty="0">
                <a:solidFill>
                  <a:schemeClr val="bg1"/>
                </a:solidFill>
                <a:latin typeface="微软雅黑" panose="020B0503020204020204" pitchFamily="34" charset="-122"/>
              </a:rPr>
              <a:t>文献分享</a:t>
            </a:r>
            <a:r>
              <a:rPr lang="en-US" altLang="zh-CN" sz="2000" dirty="0">
                <a:solidFill>
                  <a:schemeClr val="bg1"/>
                </a:solidFill>
                <a:latin typeface="微软雅黑" panose="020B0503020204020204" pitchFamily="34" charset="-122"/>
              </a:rPr>
              <a:t>——</a:t>
            </a:r>
            <a:r>
              <a:rPr lang="zh-CN" altLang="en-US" sz="2000" dirty="0">
                <a:solidFill>
                  <a:schemeClr val="bg1"/>
                </a:solidFill>
                <a:latin typeface="微软雅黑" panose="020B0503020204020204" pitchFamily="34" charset="-122"/>
              </a:rPr>
              <a:t>巴西大西洋森林成熟森林损失的惊人模式</a:t>
            </a:r>
          </a:p>
        </p:txBody>
      </p:sp>
      <p:sp>
        <p:nvSpPr>
          <p:cNvPr id="13" name="文本框 12">
            <a:extLst>
              <a:ext uri="{FF2B5EF4-FFF2-40B4-BE49-F238E27FC236}">
                <a16:creationId xmlns:a16="http://schemas.microsoft.com/office/drawing/2014/main" id="{4779B01A-B5A0-47A9-9B03-6A2C4237879C}"/>
              </a:ext>
            </a:extLst>
          </p:cNvPr>
          <p:cNvSpPr txBox="1"/>
          <p:nvPr/>
        </p:nvSpPr>
        <p:spPr>
          <a:xfrm>
            <a:off x="1201654" y="821940"/>
            <a:ext cx="10264066" cy="2985433"/>
          </a:xfrm>
          <a:prstGeom prst="rect">
            <a:avLst/>
          </a:prstGeom>
          <a:noFill/>
        </p:spPr>
        <p:txBody>
          <a:bodyPr wrap="square" rtlCol="0">
            <a:spAutoFit/>
          </a:bodyPr>
          <a:lstStyle/>
          <a:p>
            <a:pPr fontAlgn="auto">
              <a:spcBef>
                <a:spcPts val="1200"/>
              </a:spcBef>
            </a:pPr>
            <a:r>
              <a:rPr lang="en-US" altLang="zh-CN" sz="2800" dirty="0">
                <a:solidFill>
                  <a:srgbClr val="FF0000"/>
                </a:solidFill>
              </a:rPr>
              <a:t>2.1  </a:t>
            </a:r>
            <a:r>
              <a:rPr lang="zh-CN" altLang="en-US" sz="2800" dirty="0">
                <a:solidFill>
                  <a:srgbClr val="FF0000"/>
                </a:solidFill>
              </a:rPr>
              <a:t>简介</a:t>
            </a:r>
            <a:endParaRPr lang="en-US" altLang="zh-CN" sz="2800" dirty="0">
              <a:solidFill>
                <a:srgbClr val="FF0000"/>
              </a:solidFill>
            </a:endParaRPr>
          </a:p>
          <a:p>
            <a:pPr marL="914400" lvl="1" indent="-457200">
              <a:spcBef>
                <a:spcPts val="1200"/>
              </a:spcBef>
              <a:buFont typeface="Arial" panose="020B0604020202020204" pitchFamily="34" charset="0"/>
              <a:buChar char="•"/>
            </a:pPr>
            <a:r>
              <a:rPr lang="zh-CN" altLang="en-US" sz="2400" dirty="0"/>
              <a:t>对巴西大西洋森林中</a:t>
            </a:r>
            <a:r>
              <a:rPr lang="zh-CN" altLang="en-US" sz="2400" b="1" dirty="0"/>
              <a:t>成熟林</a:t>
            </a:r>
            <a:r>
              <a:rPr lang="zh-CN" altLang="en-US" sz="2400" dirty="0"/>
              <a:t>的消失进行了全面的</a:t>
            </a:r>
            <a:r>
              <a:rPr lang="zh-CN" altLang="en-US" sz="2400" b="1" dirty="0"/>
              <a:t>定量</a:t>
            </a:r>
            <a:r>
              <a:rPr lang="zh-CN" altLang="en-US" sz="2400" dirty="0"/>
              <a:t>和</a:t>
            </a:r>
            <a:r>
              <a:rPr lang="zh-CN" altLang="en-US" sz="2400" b="1" dirty="0"/>
              <a:t>定性</a:t>
            </a:r>
            <a:r>
              <a:rPr lang="zh-CN" altLang="en-US" sz="2400" dirty="0"/>
              <a:t>时序分析。</a:t>
            </a:r>
            <a:endParaRPr lang="en-US" altLang="zh-CN" sz="2400" dirty="0"/>
          </a:p>
          <a:p>
            <a:pPr marL="1371600" lvl="2" indent="-457200">
              <a:spcBef>
                <a:spcPts val="1200"/>
              </a:spcBef>
              <a:buFont typeface="Arial" panose="020B0604020202020204" pitchFamily="34" charset="0"/>
              <a:buChar char="•"/>
            </a:pPr>
            <a:r>
              <a:rPr lang="en-US" altLang="zh-CN" sz="2400" dirty="0"/>
              <a:t>2010~2020</a:t>
            </a:r>
            <a:r>
              <a:rPr lang="zh-CN" altLang="en-US" sz="2400" dirty="0"/>
              <a:t>年间以</a:t>
            </a:r>
            <a:r>
              <a:rPr lang="en-US" altLang="zh-CN" sz="2400" dirty="0"/>
              <a:t>30m</a:t>
            </a:r>
            <a:r>
              <a:rPr lang="zh-CN" altLang="en-US" sz="2400" dirty="0"/>
              <a:t>分辨率监测到的所有大于</a:t>
            </a:r>
            <a:r>
              <a:rPr lang="en-US" altLang="zh-CN" sz="2400" dirty="0"/>
              <a:t>3</a:t>
            </a:r>
            <a:r>
              <a:rPr lang="zh-CN" altLang="en-US" sz="2400" dirty="0"/>
              <a:t>公顷的毁林多边形的时空格局评估</a:t>
            </a:r>
            <a:endParaRPr lang="en-US" altLang="zh-CN" sz="2400" dirty="0"/>
          </a:p>
          <a:p>
            <a:pPr marL="1371600" lvl="2" indent="-457200">
              <a:spcBef>
                <a:spcPts val="1200"/>
              </a:spcBef>
              <a:buFont typeface="Arial" panose="020B0604020202020204" pitchFamily="34" charset="0"/>
              <a:buChar char="•"/>
            </a:pPr>
            <a:r>
              <a:rPr lang="zh-CN" altLang="en-US" sz="2400" dirty="0"/>
              <a:t>统计分析 毁林区域 的土地利用或土地覆盖类型</a:t>
            </a:r>
            <a:endParaRPr lang="en-US" altLang="zh-CN" sz="2400" dirty="0"/>
          </a:p>
          <a:p>
            <a:pPr marL="1371600" lvl="2" indent="-457200">
              <a:spcBef>
                <a:spcPts val="1200"/>
              </a:spcBef>
              <a:buFont typeface="Arial" panose="020B0604020202020204" pitchFamily="34" charset="0"/>
              <a:buChar char="•"/>
            </a:pPr>
            <a:r>
              <a:rPr lang="zh-CN" altLang="en-US" sz="2400" dirty="0"/>
              <a:t>分析 土地归属、农村私有财产规模和热点对 毁林区域 的影响？</a:t>
            </a:r>
            <a:endParaRPr lang="en-US" altLang="zh-CN" sz="2400" dirty="0"/>
          </a:p>
        </p:txBody>
      </p:sp>
    </p:spTree>
    <p:extLst>
      <p:ext uri="{BB962C8B-B14F-4D97-AF65-F5344CB8AC3E}">
        <p14:creationId xmlns:p14="http://schemas.microsoft.com/office/powerpoint/2010/main" val="2638052980"/>
      </p:ext>
    </p:extLst>
  </p:cSld>
  <p:clrMapOvr>
    <a:masterClrMapping/>
  </p:clrMapOvr>
  <mc:AlternateContent xmlns:mc="http://schemas.openxmlformats.org/markup-compatibility/2006" xmlns:p14="http://schemas.microsoft.com/office/powerpoint/2010/main">
    <mc:Choice Requires="p14">
      <p:transition advTm="17901"/>
    </mc:Choice>
    <mc:Fallback xmlns="">
      <p:transition advTm="1790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7E337384-0048-4E7E-A394-BAD4541ABBBF}"/>
              </a:ext>
            </a:extLst>
          </p:cNvPr>
          <p:cNvPicPr>
            <a:picLocks noChangeAspect="1"/>
          </p:cNvPicPr>
          <p:nvPr/>
        </p:nvPicPr>
        <p:blipFill>
          <a:blip r:embed="rId4"/>
          <a:stretch>
            <a:fillRect/>
          </a:stretch>
        </p:blipFill>
        <p:spPr>
          <a:xfrm>
            <a:off x="7079090" y="821940"/>
            <a:ext cx="5229215" cy="5933059"/>
          </a:xfrm>
          <a:prstGeom prst="rect">
            <a:avLst/>
          </a:prstGeom>
        </p:spPr>
      </p:pic>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57914" y="185144"/>
            <a:ext cx="543740" cy="52322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02</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6381875" cy="400110"/>
          </a:xfrm>
          <a:prstGeom prst="rect">
            <a:avLst/>
          </a:prstGeom>
        </p:spPr>
        <p:txBody>
          <a:bodyPr wrap="none">
            <a:spAutoFit/>
          </a:bodyPr>
          <a:lstStyle/>
          <a:p>
            <a:r>
              <a:rPr lang="zh-CN" altLang="en-US" sz="2000" dirty="0">
                <a:solidFill>
                  <a:schemeClr val="bg1"/>
                </a:solidFill>
                <a:latin typeface="微软雅黑" panose="020B0503020204020204" pitchFamily="34" charset="-122"/>
              </a:rPr>
              <a:t>文献分享</a:t>
            </a:r>
            <a:r>
              <a:rPr lang="en-US" altLang="zh-CN" sz="2000" dirty="0">
                <a:solidFill>
                  <a:schemeClr val="bg1"/>
                </a:solidFill>
                <a:latin typeface="微软雅黑" panose="020B0503020204020204" pitchFamily="34" charset="-122"/>
              </a:rPr>
              <a:t>——</a:t>
            </a:r>
            <a:r>
              <a:rPr lang="zh-CN" altLang="en-US" sz="2000" dirty="0">
                <a:solidFill>
                  <a:schemeClr val="bg1"/>
                </a:solidFill>
                <a:latin typeface="微软雅黑" panose="020B0503020204020204" pitchFamily="34" charset="-122"/>
              </a:rPr>
              <a:t>巴西大西洋森林成熟森林损失的惊人模式</a:t>
            </a:r>
          </a:p>
        </p:txBody>
      </p:sp>
      <p:sp>
        <p:nvSpPr>
          <p:cNvPr id="13" name="文本框 12">
            <a:extLst>
              <a:ext uri="{FF2B5EF4-FFF2-40B4-BE49-F238E27FC236}">
                <a16:creationId xmlns:a16="http://schemas.microsoft.com/office/drawing/2014/main" id="{4779B01A-B5A0-47A9-9B03-6A2C4237879C}"/>
              </a:ext>
            </a:extLst>
          </p:cNvPr>
          <p:cNvSpPr txBox="1"/>
          <p:nvPr/>
        </p:nvSpPr>
        <p:spPr>
          <a:xfrm>
            <a:off x="1201654" y="821940"/>
            <a:ext cx="10264066" cy="1046440"/>
          </a:xfrm>
          <a:prstGeom prst="rect">
            <a:avLst/>
          </a:prstGeom>
          <a:noFill/>
        </p:spPr>
        <p:txBody>
          <a:bodyPr wrap="square" rtlCol="0">
            <a:spAutoFit/>
          </a:bodyPr>
          <a:lstStyle/>
          <a:p>
            <a:pPr fontAlgn="auto">
              <a:spcBef>
                <a:spcPts val="1200"/>
              </a:spcBef>
            </a:pPr>
            <a:r>
              <a:rPr lang="en-US" altLang="zh-CN" sz="2800" dirty="0">
                <a:solidFill>
                  <a:srgbClr val="FF0000"/>
                </a:solidFill>
              </a:rPr>
              <a:t>2.2  </a:t>
            </a:r>
            <a:r>
              <a:rPr lang="zh-CN" altLang="en-US" sz="2800" dirty="0">
                <a:solidFill>
                  <a:srgbClr val="FF0000"/>
                </a:solidFill>
              </a:rPr>
              <a:t>十年时空评估</a:t>
            </a:r>
            <a:endParaRPr lang="en-US" altLang="zh-CN" sz="2800" dirty="0">
              <a:solidFill>
                <a:srgbClr val="FF0000"/>
              </a:solidFill>
            </a:endParaRPr>
          </a:p>
          <a:p>
            <a:pPr marL="914400" lvl="1" indent="-457200">
              <a:spcBef>
                <a:spcPts val="1200"/>
              </a:spcBef>
              <a:buFont typeface="Arial" panose="020B0604020202020204" pitchFamily="34" charset="0"/>
              <a:buChar char="•"/>
            </a:pPr>
            <a:endParaRPr lang="en-US" altLang="zh-CN" sz="2400" dirty="0"/>
          </a:p>
        </p:txBody>
      </p:sp>
      <p:pic>
        <p:nvPicPr>
          <p:cNvPr id="3" name="图片 2">
            <a:extLst>
              <a:ext uri="{FF2B5EF4-FFF2-40B4-BE49-F238E27FC236}">
                <a16:creationId xmlns:a16="http://schemas.microsoft.com/office/drawing/2014/main" id="{43AE2BB7-090F-4B0A-AFCA-42CF3A1DA317}"/>
              </a:ext>
            </a:extLst>
          </p:cNvPr>
          <p:cNvPicPr>
            <a:picLocks noChangeAspect="1"/>
          </p:cNvPicPr>
          <p:nvPr/>
        </p:nvPicPr>
        <p:blipFill>
          <a:blip r:embed="rId5"/>
          <a:stretch>
            <a:fillRect/>
          </a:stretch>
        </p:blipFill>
        <p:spPr>
          <a:xfrm>
            <a:off x="0" y="1345160"/>
            <a:ext cx="7133799" cy="4998609"/>
          </a:xfrm>
          <a:prstGeom prst="rect">
            <a:avLst/>
          </a:prstGeom>
        </p:spPr>
      </p:pic>
    </p:spTree>
    <p:extLst>
      <p:ext uri="{BB962C8B-B14F-4D97-AF65-F5344CB8AC3E}">
        <p14:creationId xmlns:p14="http://schemas.microsoft.com/office/powerpoint/2010/main" val="1334598898"/>
      </p:ext>
    </p:extLst>
  </p:cSld>
  <p:clrMapOvr>
    <a:masterClrMapping/>
  </p:clrMapOvr>
  <mc:AlternateContent xmlns:mc="http://schemas.openxmlformats.org/markup-compatibility/2006" xmlns:p14="http://schemas.microsoft.com/office/powerpoint/2010/main">
    <mc:Choice Requires="p14">
      <p:transition advTm="17901"/>
    </mc:Choice>
    <mc:Fallback xmlns="">
      <p:transition advTm="1790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A97F8992-1B71-4EC0-87D5-2DE76E5DD71D}"/>
              </a:ext>
            </a:extLst>
          </p:cNvPr>
          <p:cNvPicPr>
            <a:picLocks noChangeAspect="1"/>
          </p:cNvPicPr>
          <p:nvPr/>
        </p:nvPicPr>
        <p:blipFill>
          <a:blip r:embed="rId4"/>
          <a:stretch>
            <a:fillRect/>
          </a:stretch>
        </p:blipFill>
        <p:spPr>
          <a:xfrm>
            <a:off x="4330121" y="821940"/>
            <a:ext cx="7332508" cy="5877562"/>
          </a:xfrm>
          <a:prstGeom prst="rect">
            <a:avLst/>
          </a:prstGeom>
        </p:spPr>
      </p:pic>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57914" y="185144"/>
            <a:ext cx="543740" cy="52322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02</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6381875" cy="400110"/>
          </a:xfrm>
          <a:prstGeom prst="rect">
            <a:avLst/>
          </a:prstGeom>
        </p:spPr>
        <p:txBody>
          <a:bodyPr wrap="none">
            <a:spAutoFit/>
          </a:bodyPr>
          <a:lstStyle/>
          <a:p>
            <a:r>
              <a:rPr lang="zh-CN" altLang="en-US" sz="2000" dirty="0">
                <a:solidFill>
                  <a:schemeClr val="bg1"/>
                </a:solidFill>
                <a:latin typeface="微软雅黑" panose="020B0503020204020204" pitchFamily="34" charset="-122"/>
              </a:rPr>
              <a:t>文献分享</a:t>
            </a:r>
            <a:r>
              <a:rPr lang="en-US" altLang="zh-CN" sz="2000" dirty="0">
                <a:solidFill>
                  <a:schemeClr val="bg1"/>
                </a:solidFill>
                <a:latin typeface="微软雅黑" panose="020B0503020204020204" pitchFamily="34" charset="-122"/>
              </a:rPr>
              <a:t>——</a:t>
            </a:r>
            <a:r>
              <a:rPr lang="zh-CN" altLang="en-US" sz="2000" dirty="0">
                <a:solidFill>
                  <a:schemeClr val="bg1"/>
                </a:solidFill>
                <a:latin typeface="微软雅黑" panose="020B0503020204020204" pitchFamily="34" charset="-122"/>
              </a:rPr>
              <a:t>巴西大西洋森林成熟森林损失的惊人模式</a:t>
            </a:r>
          </a:p>
        </p:txBody>
      </p:sp>
      <p:sp>
        <p:nvSpPr>
          <p:cNvPr id="13" name="文本框 12">
            <a:extLst>
              <a:ext uri="{FF2B5EF4-FFF2-40B4-BE49-F238E27FC236}">
                <a16:creationId xmlns:a16="http://schemas.microsoft.com/office/drawing/2014/main" id="{4779B01A-B5A0-47A9-9B03-6A2C4237879C}"/>
              </a:ext>
            </a:extLst>
          </p:cNvPr>
          <p:cNvSpPr txBox="1"/>
          <p:nvPr/>
        </p:nvSpPr>
        <p:spPr>
          <a:xfrm>
            <a:off x="1329440" y="826472"/>
            <a:ext cx="10264066" cy="523220"/>
          </a:xfrm>
          <a:prstGeom prst="rect">
            <a:avLst/>
          </a:prstGeom>
          <a:noFill/>
        </p:spPr>
        <p:txBody>
          <a:bodyPr wrap="square" rtlCol="0">
            <a:spAutoFit/>
          </a:bodyPr>
          <a:lstStyle/>
          <a:p>
            <a:pPr fontAlgn="auto">
              <a:spcBef>
                <a:spcPts val="1200"/>
              </a:spcBef>
            </a:pPr>
            <a:r>
              <a:rPr lang="en-US" altLang="zh-CN" sz="2800" dirty="0">
                <a:solidFill>
                  <a:srgbClr val="FF0000"/>
                </a:solidFill>
              </a:rPr>
              <a:t>2.3  </a:t>
            </a:r>
            <a:r>
              <a:rPr lang="zh-CN" altLang="en-US" sz="2800" dirty="0">
                <a:solidFill>
                  <a:srgbClr val="FF0000"/>
                </a:solidFill>
              </a:rPr>
              <a:t>土地利用</a:t>
            </a:r>
            <a:r>
              <a:rPr lang="en-US" altLang="zh-CN" sz="2800" dirty="0">
                <a:solidFill>
                  <a:srgbClr val="FF0000"/>
                </a:solidFill>
              </a:rPr>
              <a:t>/</a:t>
            </a:r>
            <a:r>
              <a:rPr lang="zh-CN" altLang="en-US" sz="2800" dirty="0">
                <a:solidFill>
                  <a:srgbClr val="FF0000"/>
                </a:solidFill>
              </a:rPr>
              <a:t>覆盖类型</a:t>
            </a:r>
            <a:endParaRPr lang="en-US" altLang="zh-CN" sz="2400" dirty="0"/>
          </a:p>
        </p:txBody>
      </p:sp>
    </p:spTree>
    <p:extLst>
      <p:ext uri="{BB962C8B-B14F-4D97-AF65-F5344CB8AC3E}">
        <p14:creationId xmlns:p14="http://schemas.microsoft.com/office/powerpoint/2010/main" val="1745431533"/>
      </p:ext>
    </p:extLst>
  </p:cSld>
  <p:clrMapOvr>
    <a:masterClrMapping/>
  </p:clrMapOvr>
  <mc:AlternateContent xmlns:mc="http://schemas.openxmlformats.org/markup-compatibility/2006" xmlns:p14="http://schemas.microsoft.com/office/powerpoint/2010/main">
    <mc:Choice Requires="p14">
      <p:transition advTm="17901"/>
    </mc:Choice>
    <mc:Fallback xmlns="">
      <p:transition advTm="1790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E5F071F-0DCA-471E-9327-ECB3E71C3929}"/>
              </a:ext>
            </a:extLst>
          </p:cNvPr>
          <p:cNvPicPr>
            <a:picLocks noChangeAspect="1"/>
          </p:cNvPicPr>
          <p:nvPr/>
        </p:nvPicPr>
        <p:blipFill>
          <a:blip r:embed="rId4"/>
          <a:stretch>
            <a:fillRect/>
          </a:stretch>
        </p:blipFill>
        <p:spPr>
          <a:xfrm>
            <a:off x="4823550" y="821940"/>
            <a:ext cx="7310414" cy="5873421"/>
          </a:xfrm>
          <a:prstGeom prst="rect">
            <a:avLst/>
          </a:prstGeom>
        </p:spPr>
      </p:pic>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57914" y="185144"/>
            <a:ext cx="543740" cy="52322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02</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6381875" cy="400110"/>
          </a:xfrm>
          <a:prstGeom prst="rect">
            <a:avLst/>
          </a:prstGeom>
        </p:spPr>
        <p:txBody>
          <a:bodyPr wrap="none">
            <a:spAutoFit/>
          </a:bodyPr>
          <a:lstStyle/>
          <a:p>
            <a:r>
              <a:rPr lang="zh-CN" altLang="en-US" sz="2000" dirty="0">
                <a:solidFill>
                  <a:schemeClr val="bg1"/>
                </a:solidFill>
                <a:latin typeface="微软雅黑" panose="020B0503020204020204" pitchFamily="34" charset="-122"/>
              </a:rPr>
              <a:t>文献分享</a:t>
            </a:r>
            <a:r>
              <a:rPr lang="en-US" altLang="zh-CN" sz="2000" dirty="0">
                <a:solidFill>
                  <a:schemeClr val="bg1"/>
                </a:solidFill>
                <a:latin typeface="微软雅黑" panose="020B0503020204020204" pitchFamily="34" charset="-122"/>
              </a:rPr>
              <a:t>——</a:t>
            </a:r>
            <a:r>
              <a:rPr lang="zh-CN" altLang="en-US" sz="2000" dirty="0">
                <a:solidFill>
                  <a:schemeClr val="bg1"/>
                </a:solidFill>
                <a:latin typeface="微软雅黑" panose="020B0503020204020204" pitchFamily="34" charset="-122"/>
              </a:rPr>
              <a:t>巴西大西洋森林成熟森林损失的惊人模式</a:t>
            </a:r>
          </a:p>
        </p:txBody>
      </p:sp>
      <p:sp>
        <p:nvSpPr>
          <p:cNvPr id="13" name="文本框 12">
            <a:extLst>
              <a:ext uri="{FF2B5EF4-FFF2-40B4-BE49-F238E27FC236}">
                <a16:creationId xmlns:a16="http://schemas.microsoft.com/office/drawing/2014/main" id="{4779B01A-B5A0-47A9-9B03-6A2C4237879C}"/>
              </a:ext>
            </a:extLst>
          </p:cNvPr>
          <p:cNvSpPr txBox="1"/>
          <p:nvPr/>
        </p:nvSpPr>
        <p:spPr>
          <a:xfrm>
            <a:off x="1329440" y="826472"/>
            <a:ext cx="10264066" cy="523220"/>
          </a:xfrm>
          <a:prstGeom prst="rect">
            <a:avLst/>
          </a:prstGeom>
          <a:noFill/>
        </p:spPr>
        <p:txBody>
          <a:bodyPr wrap="square" rtlCol="0">
            <a:spAutoFit/>
          </a:bodyPr>
          <a:lstStyle/>
          <a:p>
            <a:pPr fontAlgn="auto">
              <a:spcBef>
                <a:spcPts val="1200"/>
              </a:spcBef>
            </a:pPr>
            <a:r>
              <a:rPr lang="en-US" altLang="zh-CN" sz="2800" dirty="0">
                <a:solidFill>
                  <a:srgbClr val="FF0000"/>
                </a:solidFill>
              </a:rPr>
              <a:t>2.4  </a:t>
            </a:r>
            <a:r>
              <a:rPr lang="zh-CN" altLang="en-US" sz="2800" dirty="0">
                <a:solidFill>
                  <a:srgbClr val="FF0000"/>
                </a:solidFill>
              </a:rPr>
              <a:t>毁林热点</a:t>
            </a:r>
            <a:endParaRPr lang="en-US" altLang="zh-CN" sz="2400" dirty="0"/>
          </a:p>
        </p:txBody>
      </p:sp>
      <p:sp>
        <p:nvSpPr>
          <p:cNvPr id="6" name="文本框 5">
            <a:extLst>
              <a:ext uri="{FF2B5EF4-FFF2-40B4-BE49-F238E27FC236}">
                <a16:creationId xmlns:a16="http://schemas.microsoft.com/office/drawing/2014/main" id="{B3BE9D9E-38F0-4958-8673-18B6630C6DC1}"/>
              </a:ext>
            </a:extLst>
          </p:cNvPr>
          <p:cNvSpPr txBox="1"/>
          <p:nvPr/>
        </p:nvSpPr>
        <p:spPr>
          <a:xfrm>
            <a:off x="394144" y="1349692"/>
            <a:ext cx="4213024" cy="3785652"/>
          </a:xfrm>
          <a:prstGeom prst="rect">
            <a:avLst/>
          </a:prstGeom>
          <a:noFill/>
        </p:spPr>
        <p:txBody>
          <a:bodyPr wrap="square" rtlCol="0">
            <a:spAutoFit/>
          </a:bodyPr>
          <a:lstStyle/>
          <a:p>
            <a:r>
              <a:rPr lang="zh-CN" altLang="en-US" sz="2000" dirty="0"/>
              <a:t>方法：核密度分析</a:t>
            </a:r>
            <a:endParaRPr lang="en-US" altLang="zh-CN" sz="2000" dirty="0"/>
          </a:p>
          <a:p>
            <a:r>
              <a:rPr lang="zh-CN" altLang="en-US" sz="2000" dirty="0"/>
              <a:t>输入数据：每个毁林多边形的质心</a:t>
            </a:r>
            <a:endParaRPr lang="en-US" altLang="zh-CN" sz="2000" dirty="0"/>
          </a:p>
          <a:p>
            <a:endParaRPr lang="en-US" altLang="zh-CN" sz="2000" dirty="0"/>
          </a:p>
          <a:p>
            <a:r>
              <a:rPr lang="zh-CN" altLang="en-US" sz="2000" dirty="0"/>
              <a:t>核函数与带宽选择：</a:t>
            </a:r>
            <a:endParaRPr lang="en-US" altLang="zh-CN" sz="2000" dirty="0"/>
          </a:p>
          <a:p>
            <a:pPr marL="285750" indent="-285750">
              <a:buFont typeface="Arial" panose="020B0604020202020204" pitchFamily="34" charset="0"/>
              <a:buChar char="•"/>
            </a:pPr>
            <a:r>
              <a:rPr lang="zh-CN" altLang="en-US" sz="2000" dirty="0"/>
              <a:t>核函数：文中没有直接说明</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sz="2000" dirty="0"/>
              <a:t>带宽：</a:t>
            </a:r>
            <a:r>
              <a:rPr lang="en-US" altLang="zh-CN" sz="2000" dirty="0"/>
              <a:t>125km</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endParaRPr lang="en-US" altLang="zh-CN" sz="2000" dirty="0"/>
          </a:p>
          <a:p>
            <a:r>
              <a:rPr lang="zh-CN" altLang="en-US" sz="2000" dirty="0"/>
              <a:t>重分类：各个毁林区域带宽范围内其他毁林区域质心个数超过</a:t>
            </a:r>
            <a:r>
              <a:rPr lang="en-US" altLang="zh-CN" sz="2000" dirty="0"/>
              <a:t>150,300,450,600</a:t>
            </a:r>
          </a:p>
        </p:txBody>
      </p:sp>
    </p:spTree>
    <p:extLst>
      <p:ext uri="{BB962C8B-B14F-4D97-AF65-F5344CB8AC3E}">
        <p14:creationId xmlns:p14="http://schemas.microsoft.com/office/powerpoint/2010/main" val="2519239295"/>
      </p:ext>
    </p:extLst>
  </p:cSld>
  <p:clrMapOvr>
    <a:masterClrMapping/>
  </p:clrMapOvr>
  <mc:AlternateContent xmlns:mc="http://schemas.openxmlformats.org/markup-compatibility/2006" xmlns:p14="http://schemas.microsoft.com/office/powerpoint/2010/main">
    <mc:Choice Requires="p14">
      <p:transition advTm="17901"/>
    </mc:Choice>
    <mc:Fallback xmlns="">
      <p:transition advTm="1790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57914" y="185144"/>
            <a:ext cx="543740" cy="52322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02</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6381875" cy="400110"/>
          </a:xfrm>
          <a:prstGeom prst="rect">
            <a:avLst/>
          </a:prstGeom>
        </p:spPr>
        <p:txBody>
          <a:bodyPr wrap="none">
            <a:spAutoFit/>
          </a:bodyPr>
          <a:lstStyle/>
          <a:p>
            <a:r>
              <a:rPr lang="zh-CN" altLang="en-US" sz="2000" dirty="0">
                <a:solidFill>
                  <a:schemeClr val="bg1"/>
                </a:solidFill>
                <a:latin typeface="微软雅黑" panose="020B0503020204020204" pitchFamily="34" charset="-122"/>
              </a:rPr>
              <a:t>文献分享</a:t>
            </a:r>
            <a:r>
              <a:rPr lang="en-US" altLang="zh-CN" sz="2000" dirty="0">
                <a:solidFill>
                  <a:schemeClr val="bg1"/>
                </a:solidFill>
                <a:latin typeface="微软雅黑" panose="020B0503020204020204" pitchFamily="34" charset="-122"/>
              </a:rPr>
              <a:t>——</a:t>
            </a:r>
            <a:r>
              <a:rPr lang="zh-CN" altLang="en-US" sz="2000" dirty="0">
                <a:solidFill>
                  <a:schemeClr val="bg1"/>
                </a:solidFill>
                <a:latin typeface="微软雅黑" panose="020B0503020204020204" pitchFamily="34" charset="-122"/>
              </a:rPr>
              <a:t>巴西大西洋森林成熟森林损失的惊人模式</a:t>
            </a: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AAE38284-E582-43A1-B624-584952A047F5}"/>
                  </a:ext>
                </a:extLst>
              </p:cNvPr>
              <p:cNvGraphicFramePr>
                <a:graphicFrameLocks noGrp="1"/>
              </p:cNvGraphicFramePr>
              <p:nvPr/>
            </p:nvGraphicFramePr>
            <p:xfrm>
              <a:off x="448408" y="708364"/>
              <a:ext cx="11483999" cy="5850839"/>
            </p:xfrm>
            <a:graphic>
              <a:graphicData uri="http://schemas.openxmlformats.org/drawingml/2006/table">
                <a:tbl>
                  <a:tblPr/>
                  <a:tblGrid>
                    <a:gridCol w="1612679">
                      <a:extLst>
                        <a:ext uri="{9D8B030D-6E8A-4147-A177-3AD203B41FA5}">
                          <a16:colId xmlns:a16="http://schemas.microsoft.com/office/drawing/2014/main" val="2327041324"/>
                        </a:ext>
                      </a:extLst>
                    </a:gridCol>
                    <a:gridCol w="3256426">
                      <a:extLst>
                        <a:ext uri="{9D8B030D-6E8A-4147-A177-3AD203B41FA5}">
                          <a16:colId xmlns:a16="http://schemas.microsoft.com/office/drawing/2014/main" val="2178771276"/>
                        </a:ext>
                      </a:extLst>
                    </a:gridCol>
                    <a:gridCol w="1809123">
                      <a:extLst>
                        <a:ext uri="{9D8B030D-6E8A-4147-A177-3AD203B41FA5}">
                          <a16:colId xmlns:a16="http://schemas.microsoft.com/office/drawing/2014/main" val="3735228725"/>
                        </a:ext>
                      </a:extLst>
                    </a:gridCol>
                    <a:gridCol w="2504940">
                      <a:extLst>
                        <a:ext uri="{9D8B030D-6E8A-4147-A177-3AD203B41FA5}">
                          <a16:colId xmlns:a16="http://schemas.microsoft.com/office/drawing/2014/main" val="3122386940"/>
                        </a:ext>
                      </a:extLst>
                    </a:gridCol>
                    <a:gridCol w="2300831">
                      <a:extLst>
                        <a:ext uri="{9D8B030D-6E8A-4147-A177-3AD203B41FA5}">
                          <a16:colId xmlns:a16="http://schemas.microsoft.com/office/drawing/2014/main" val="3154388146"/>
                        </a:ext>
                      </a:extLst>
                    </a:gridCol>
                  </a:tblGrid>
                  <a:tr h="0">
                    <a:tc>
                      <a:txBody>
                        <a:bodyPr/>
                        <a:lstStyle/>
                        <a:p>
                          <a:pPr algn="ctr"/>
                          <a:r>
                            <a:rPr lang="zh-CN" altLang="en-US" sz="1500" b="1" dirty="0">
                              <a:effectLst/>
                            </a:rPr>
                            <a:t>核函数</a:t>
                          </a:r>
                        </a:p>
                      </a:txBody>
                      <a:tcPr marL="77702" marR="77702" marT="38851" marB="38851"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500" b="1" dirty="0">
                              <a:effectLst/>
                            </a:rPr>
                            <a:t>数学表达式</a:t>
                          </a:r>
                        </a:p>
                      </a:txBody>
                      <a:tcPr marL="77702" marR="77702" marT="38851" marB="38851"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500" b="1" dirty="0">
                              <a:effectLst/>
                            </a:rPr>
                            <a:t>特点</a:t>
                          </a:r>
                        </a:p>
                      </a:txBody>
                      <a:tcPr marL="77702" marR="77702" marT="38851" marB="38851"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500" b="1" dirty="0">
                              <a:effectLst/>
                            </a:rPr>
                            <a:t>不同之处</a:t>
                          </a:r>
                        </a:p>
                      </a:txBody>
                      <a:tcPr marL="77702" marR="77702" marT="38851" marB="38851"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500" b="1" dirty="0">
                              <a:effectLst/>
                            </a:rPr>
                            <a:t>使用场景</a:t>
                          </a:r>
                        </a:p>
                      </a:txBody>
                      <a:tcPr marL="77702" marR="77702" marT="38851" marB="38851"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282341"/>
                      </a:ext>
                    </a:extLst>
                  </a:tr>
                  <a:tr h="543917">
                    <a:tc>
                      <a:txBody>
                        <a:bodyPr/>
                        <a:lstStyle/>
                        <a:p>
                          <a:pPr algn="ctr"/>
                          <a:r>
                            <a:rPr lang="zh-CN" altLang="en-US" sz="1500" b="1" dirty="0">
                              <a:effectLst/>
                            </a:rPr>
                            <a:t>均匀核</a:t>
                          </a:r>
                          <a:endParaRPr lang="zh-CN" altLang="en-US" sz="1500" dirty="0">
                            <a:effectLst/>
                          </a:endParaRPr>
                        </a:p>
                      </a:txBody>
                      <a:tcPr marL="77702" marR="77702" marT="38851" marB="38851"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1800" i="1" kern="1200" smtClean="0">
                                    <a:solidFill>
                                      <a:schemeClr val="tx1"/>
                                    </a:solidFill>
                                    <a:effectLst/>
                                    <a:latin typeface="Cambria Math" panose="02040503050406030204" pitchFamily="18" charset="0"/>
                                    <a:ea typeface="+mn-ea"/>
                                    <a:cs typeface="+mn-cs"/>
                                  </a:rPr>
                                  <m:t>K</m:t>
                                </m:r>
                                <m:d>
                                  <m:dPr>
                                    <m:ctrlPr>
                                      <a:rPr lang="en-US" altLang="zh-CN" sz="1800" b="0" i="1" kern="1200">
                                        <a:solidFill>
                                          <a:schemeClr val="tx1"/>
                                        </a:solidFill>
                                        <a:effectLst/>
                                        <a:latin typeface="Cambria Math" panose="02040503050406030204" pitchFamily="18" charset="0"/>
                                        <a:ea typeface="+mn-ea"/>
                                        <a:cs typeface="+mn-cs"/>
                                      </a:rPr>
                                    </m:ctrlPr>
                                  </m:dPr>
                                  <m:e>
                                    <m:r>
                                      <m:rPr>
                                        <m:sty m:val="p"/>
                                      </m:rPr>
                                      <a:rPr lang="en-US" altLang="zh-CN" sz="1800" i="1" kern="1200">
                                        <a:solidFill>
                                          <a:schemeClr val="tx1"/>
                                        </a:solidFill>
                                        <a:effectLst/>
                                        <a:latin typeface="Cambria Math" panose="02040503050406030204" pitchFamily="18" charset="0"/>
                                        <a:ea typeface="+mn-ea"/>
                                        <a:cs typeface="+mn-cs"/>
                                      </a:rPr>
                                      <m:t>d</m:t>
                                    </m:r>
                                  </m:e>
                                </m:d>
                                <m:r>
                                  <a:rPr lang="en-US" altLang="zh-CN" sz="1800" b="0" i="1" kern="1200">
                                    <a:solidFill>
                                      <a:schemeClr val="tx1"/>
                                    </a:solidFill>
                                    <a:effectLst/>
                                    <a:latin typeface="Cambria Math" panose="02040503050406030204" pitchFamily="18" charset="0"/>
                                    <a:ea typeface="+mn-ea"/>
                                    <a:cs typeface="+mn-cs"/>
                                  </a:rPr>
                                  <m:t>=</m:t>
                                </m:r>
                                <m:d>
                                  <m:dPr>
                                    <m:begChr m:val="{"/>
                                    <m:endChr m:val=""/>
                                    <m:ctrlPr>
                                      <a:rPr lang="en-US" altLang="zh-CN" sz="1800" b="0" i="1" kern="1200">
                                        <a:solidFill>
                                          <a:schemeClr val="tx1"/>
                                        </a:solidFill>
                                        <a:effectLst/>
                                        <a:latin typeface="Cambria Math" panose="02040503050406030204" pitchFamily="18" charset="0"/>
                                        <a:ea typeface="+mn-ea"/>
                                        <a:cs typeface="+mn-cs"/>
                                      </a:rPr>
                                    </m:ctrlPr>
                                  </m:dPr>
                                  <m:e>
                                    <m:eqArr>
                                      <m:eqArrPr>
                                        <m:ctrlPr>
                                          <a:rPr lang="en-US" altLang="zh-CN" sz="1800" b="0" i="1" kern="1200">
                                            <a:solidFill>
                                              <a:schemeClr val="tx1"/>
                                            </a:solidFill>
                                            <a:effectLst/>
                                            <a:latin typeface="Cambria Math" panose="02040503050406030204" pitchFamily="18" charset="0"/>
                                            <a:ea typeface="+mn-ea"/>
                                            <a:cs typeface="+mn-cs"/>
                                          </a:rPr>
                                        </m:ctrlPr>
                                      </m:eqArrPr>
                                      <m:e>
                                        <m:f>
                                          <m:fPr>
                                            <m:ctrlPr>
                                              <a:rPr lang="en-US" altLang="zh-CN" sz="1800" b="0" i="1" kern="1200">
                                                <a:solidFill>
                                                  <a:schemeClr val="tx1"/>
                                                </a:solidFill>
                                                <a:effectLst/>
                                                <a:latin typeface="Cambria Math" panose="02040503050406030204" pitchFamily="18" charset="0"/>
                                                <a:ea typeface="+mn-ea"/>
                                                <a:cs typeface="+mn-cs"/>
                                              </a:rPr>
                                            </m:ctrlPr>
                                          </m:fPr>
                                          <m:num>
                                            <m:r>
                                              <a:rPr lang="en-US" altLang="zh-CN" sz="1800" b="0" i="1" kern="1200">
                                                <a:solidFill>
                                                  <a:schemeClr val="tx1"/>
                                                </a:solidFill>
                                                <a:effectLst/>
                                                <a:latin typeface="Cambria Math" panose="02040503050406030204" pitchFamily="18" charset="0"/>
                                                <a:ea typeface="+mn-ea"/>
                                                <a:cs typeface="+mn-cs"/>
                                              </a:rPr>
                                              <m:t>1</m:t>
                                            </m:r>
                                          </m:num>
                                          <m:den>
                                            <m:r>
                                              <a:rPr lang="en-US" altLang="zh-CN" sz="1800" b="0" i="1" kern="1200">
                                                <a:solidFill>
                                                  <a:schemeClr val="tx1"/>
                                                </a:solidFill>
                                                <a:effectLst/>
                                                <a:latin typeface="Cambria Math" panose="02040503050406030204" pitchFamily="18" charset="0"/>
                                                <a:ea typeface="+mn-ea"/>
                                                <a:cs typeface="+mn-cs"/>
                                              </a:rPr>
                                              <m:t>2</m:t>
                                            </m:r>
                                          </m:den>
                                        </m:f>
                                        <m:r>
                                          <a:rPr lang="en-US" altLang="zh-CN" sz="1800" b="0" i="1" kern="1200">
                                            <a:solidFill>
                                              <a:schemeClr val="tx1"/>
                                            </a:solidFill>
                                            <a:effectLst/>
                                            <a:latin typeface="Cambria Math" panose="02040503050406030204" pitchFamily="18" charset="0"/>
                                            <a:ea typeface="+mn-ea"/>
                                            <a:cs typeface="+mn-cs"/>
                                          </a:rPr>
                                          <m:t>, </m:t>
                                        </m:r>
                                        <m:r>
                                          <m:rPr>
                                            <m:sty m:val="p"/>
                                          </m:rPr>
                                          <a:rPr lang="en-US" altLang="zh-CN" sz="1800" i="1" kern="1200">
                                            <a:solidFill>
                                              <a:schemeClr val="tx1"/>
                                            </a:solidFill>
                                            <a:effectLst/>
                                            <a:latin typeface="Cambria Math" panose="02040503050406030204" pitchFamily="18" charset="0"/>
                                            <a:ea typeface="+mn-ea"/>
                                            <a:cs typeface="+mn-cs"/>
                                          </a:rPr>
                                          <m:t>if</m:t>
                                        </m:r>
                                        <m:r>
                                          <a:rPr lang="en-US" altLang="zh-CN" sz="1800" b="0" i="1" kern="1200">
                                            <a:solidFill>
                                              <a:schemeClr val="tx1"/>
                                            </a:solidFill>
                                            <a:effectLst/>
                                            <a:latin typeface="Cambria Math" panose="02040503050406030204" pitchFamily="18" charset="0"/>
                                            <a:ea typeface="+mn-ea"/>
                                            <a:cs typeface="+mn-cs"/>
                                          </a:rPr>
                                          <m:t> </m:t>
                                        </m:r>
                                        <m:r>
                                          <a:rPr lang="en-US" altLang="zh-CN" sz="1800" b="0" i="1" kern="1200">
                                            <a:solidFill>
                                              <a:schemeClr val="tx1"/>
                                            </a:solidFill>
                                            <a:effectLst/>
                                            <a:latin typeface="Cambria Math" panose="02040503050406030204" pitchFamily="18" charset="0"/>
                                            <a:ea typeface="+mn-ea"/>
                                            <a:cs typeface="+mn-cs"/>
                                          </a:rPr>
                                          <m:t>𝑑</m:t>
                                        </m:r>
                                        <m:r>
                                          <a:rPr lang="en-US" altLang="zh-CN" sz="1800" b="0" i="1" kern="1200">
                                            <a:solidFill>
                                              <a:schemeClr val="tx1"/>
                                            </a:solidFill>
                                            <a:effectLst/>
                                            <a:latin typeface="Cambria Math" panose="02040503050406030204" pitchFamily="18" charset="0"/>
                                            <a:ea typeface="+mn-ea"/>
                                            <a:cs typeface="+mn-cs"/>
                                          </a:rPr>
                                          <m:t>&lt;</m:t>
                                        </m:r>
                                        <m:r>
                                          <a:rPr lang="en-US" altLang="zh-CN" sz="1800" b="0" i="1" kern="1200">
                                            <a:solidFill>
                                              <a:schemeClr val="tx1"/>
                                            </a:solidFill>
                                            <a:effectLst/>
                                            <a:latin typeface="Cambria Math" panose="02040503050406030204" pitchFamily="18" charset="0"/>
                                            <a:ea typeface="+mn-ea"/>
                                            <a:cs typeface="+mn-cs"/>
                                          </a:rPr>
                                          <m:t>h</m:t>
                                        </m:r>
                                      </m:e>
                                      <m:e>
                                        <m:r>
                                          <a:rPr lang="en-US" altLang="zh-CN" sz="1800" b="0" i="1" kern="1200">
                                            <a:solidFill>
                                              <a:schemeClr val="tx1"/>
                                            </a:solidFill>
                                            <a:effectLst/>
                                            <a:latin typeface="Cambria Math" panose="02040503050406030204" pitchFamily="18" charset="0"/>
                                            <a:ea typeface="+mn-ea"/>
                                            <a:cs typeface="+mn-cs"/>
                                          </a:rPr>
                                          <m:t>0, </m:t>
                                        </m:r>
                                        <m:r>
                                          <a:rPr lang="en-US" altLang="zh-CN" sz="1800" b="0" i="1" kern="1200">
                                            <a:solidFill>
                                              <a:schemeClr val="tx1"/>
                                            </a:solidFill>
                                            <a:effectLst/>
                                            <a:latin typeface="Cambria Math" panose="02040503050406030204" pitchFamily="18" charset="0"/>
                                            <a:ea typeface="+mn-ea"/>
                                            <a:cs typeface="+mn-cs"/>
                                          </a:rPr>
                                          <m:t>𝑜𝑡h𝑒𝑟𝑤𝑖𝑠𝑒</m:t>
                                        </m:r>
                                      </m:e>
                                    </m:eqArr>
                                  </m:e>
                                </m:d>
                              </m:oMath>
                            </m:oMathPara>
                          </a14:m>
                          <a:endParaRPr lang="zh-CN" altLang="en-US" sz="1500" dirty="0">
                            <a:effectLst/>
                          </a:endParaRPr>
                        </a:p>
                      </a:txBody>
                      <a:tcPr marL="77702" marR="77702" marT="38851" marB="38851"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a:r>
                            <a:rPr lang="zh-CN" altLang="en-US" sz="1500" dirty="0">
                              <a:effectLst/>
                            </a:rPr>
                            <a:t>权重均匀，边界不连续</a:t>
                          </a:r>
                        </a:p>
                      </a:txBody>
                      <a:tcPr marL="77702" marR="77702" marT="38851" marB="38851"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a:r>
                            <a:rPr lang="zh-CN" altLang="en-US" sz="1500">
                              <a:effectLst/>
                            </a:rPr>
                            <a:t>计算简单，平滑效果差</a:t>
                          </a:r>
                        </a:p>
                      </a:txBody>
                      <a:tcPr marL="77702" marR="77702" marT="38851" marB="38851"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a:r>
                            <a:rPr lang="zh-CN" altLang="en-US" sz="1500">
                              <a:effectLst/>
                            </a:rPr>
                            <a:t>快速计算或初步数据探索</a:t>
                          </a:r>
                        </a:p>
                      </a:txBody>
                      <a:tcPr marL="77702" marR="77702" marT="38851" marB="38851" anchor="ctr">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950396533"/>
                      </a:ext>
                    </a:extLst>
                  </a:tr>
                  <a:tr h="543917">
                    <a:tc>
                      <a:txBody>
                        <a:bodyPr/>
                        <a:lstStyle/>
                        <a:p>
                          <a:pPr algn="ctr"/>
                          <a:r>
                            <a:rPr lang="zh-CN" altLang="en-US" sz="1500" b="1" dirty="0">
                              <a:effectLst/>
                            </a:rPr>
                            <a:t>三角核</a:t>
                          </a:r>
                          <a:endParaRPr lang="zh-CN" altLang="en-US" sz="1500" dirty="0">
                            <a:effectLst/>
                          </a:endParaRPr>
                        </a:p>
                      </a:txBody>
                      <a:tcPr marL="77702" marR="77702" marT="38851" marB="38851" anchor="ctr">
                        <a:lnL>
                          <a:noFill/>
                        </a:lnL>
                        <a:lnR>
                          <a:noFill/>
                        </a:lnR>
                        <a:lnT>
                          <a:noFill/>
                        </a:lnT>
                        <a:lnB>
                          <a:noFill/>
                        </a:lnB>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1600" i="1" dirty="0" smtClean="0">
                                    <a:latin typeface="Cambria Math" panose="02040503050406030204" pitchFamily="18" charset="0"/>
                                  </a:rPr>
                                  <m:t>K</m:t>
                                </m:r>
                                <m:d>
                                  <m:dPr>
                                    <m:ctrlPr>
                                      <a:rPr lang="en-US" altLang="zh-CN" sz="1600" i="1" dirty="0">
                                        <a:latin typeface="Cambria Math" panose="02040503050406030204" pitchFamily="18" charset="0"/>
                                      </a:rPr>
                                    </m:ctrlPr>
                                  </m:dPr>
                                  <m:e>
                                    <m:r>
                                      <m:rPr>
                                        <m:sty m:val="p"/>
                                      </m:rPr>
                                      <a:rPr lang="en-US" altLang="zh-CN" sz="1600" i="1" dirty="0">
                                        <a:latin typeface="Cambria Math" panose="02040503050406030204" pitchFamily="18" charset="0"/>
                                      </a:rPr>
                                      <m:t>d</m:t>
                                    </m:r>
                                  </m:e>
                                </m:d>
                                <m:r>
                                  <a:rPr lang="en-US" altLang="zh-CN" sz="1600" i="1" dirty="0">
                                    <a:latin typeface="Cambria Math" panose="02040503050406030204" pitchFamily="18" charset="0"/>
                                  </a:rPr>
                                  <m:t>=</m:t>
                                </m:r>
                                <m:d>
                                  <m:dPr>
                                    <m:begChr m:val="{"/>
                                    <m:endChr m:val=""/>
                                    <m:ctrlPr>
                                      <a:rPr lang="en-US" altLang="zh-CN" sz="1600" i="1" dirty="0">
                                        <a:latin typeface="Cambria Math" panose="02040503050406030204" pitchFamily="18" charset="0"/>
                                      </a:rPr>
                                    </m:ctrlPr>
                                  </m:dPr>
                                  <m:e>
                                    <m:eqArr>
                                      <m:eqArrPr>
                                        <m:ctrlPr>
                                          <a:rPr lang="en-US" altLang="zh-CN" sz="1600" i="1" dirty="0">
                                            <a:latin typeface="Cambria Math" panose="02040503050406030204" pitchFamily="18" charset="0"/>
                                          </a:rPr>
                                        </m:ctrlPr>
                                      </m:eqArrPr>
                                      <m:e>
                                        <m:r>
                                          <a:rPr lang="en-US" altLang="zh-CN" sz="1600" b="0" i="1" dirty="0" smtClean="0">
                                            <a:latin typeface="Cambria Math" panose="02040503050406030204" pitchFamily="18" charset="0"/>
                                          </a:rPr>
                                          <m:t>1−</m:t>
                                        </m:r>
                                        <m:f>
                                          <m:fPr>
                                            <m:ctrlPr>
                                              <a:rPr lang="en-US" altLang="zh-CN" sz="1600" i="1" dirty="0">
                                                <a:latin typeface="Cambria Math" panose="02040503050406030204" pitchFamily="18" charset="0"/>
                                              </a:rPr>
                                            </m:ctrlPr>
                                          </m:fPr>
                                          <m:num>
                                            <m:r>
                                              <a:rPr lang="en-US" altLang="zh-CN" sz="1600" b="0" i="1" dirty="0" smtClean="0">
                                                <a:latin typeface="Cambria Math" panose="02040503050406030204" pitchFamily="18" charset="0"/>
                                              </a:rPr>
                                              <m:t>𝑑</m:t>
                                            </m:r>
                                          </m:num>
                                          <m:den>
                                            <m:r>
                                              <a:rPr lang="en-US" altLang="zh-CN" sz="1600" b="0" i="1" dirty="0" smtClean="0">
                                                <a:latin typeface="Cambria Math" panose="02040503050406030204" pitchFamily="18" charset="0"/>
                                              </a:rPr>
                                              <m:t>h</m:t>
                                            </m:r>
                                          </m:den>
                                        </m:f>
                                        <m:r>
                                          <a:rPr lang="en-US" altLang="zh-CN" sz="1600" i="1" dirty="0">
                                            <a:latin typeface="Cambria Math" panose="02040503050406030204" pitchFamily="18" charset="0"/>
                                          </a:rPr>
                                          <m:t>, </m:t>
                                        </m:r>
                                        <m:r>
                                          <m:rPr>
                                            <m:sty m:val="p"/>
                                          </m:rPr>
                                          <a:rPr lang="en-US" altLang="zh-CN" sz="1600" i="1" dirty="0">
                                            <a:latin typeface="Cambria Math" panose="02040503050406030204" pitchFamily="18" charset="0"/>
                                          </a:rPr>
                                          <m:t>if</m:t>
                                        </m:r>
                                        <m:r>
                                          <a:rPr lang="en-US" altLang="zh-CN" sz="1600" i="1" dirty="0">
                                            <a:latin typeface="Cambria Math" panose="02040503050406030204" pitchFamily="18" charset="0"/>
                                          </a:rPr>
                                          <m:t> </m:t>
                                        </m:r>
                                        <m:r>
                                          <a:rPr lang="en-US" altLang="zh-CN" sz="1600" i="1" dirty="0">
                                            <a:latin typeface="Cambria Math" panose="02040503050406030204" pitchFamily="18" charset="0"/>
                                          </a:rPr>
                                          <m:t>𝑑</m:t>
                                        </m:r>
                                        <m:r>
                                          <a:rPr lang="en-US" altLang="zh-CN" sz="1600" i="1" dirty="0">
                                            <a:latin typeface="Cambria Math" panose="02040503050406030204" pitchFamily="18" charset="0"/>
                                          </a:rPr>
                                          <m:t>&lt;</m:t>
                                        </m:r>
                                        <m:r>
                                          <a:rPr lang="en-US" altLang="zh-CN" sz="1600" i="1" dirty="0">
                                            <a:latin typeface="Cambria Math" panose="02040503050406030204" pitchFamily="18" charset="0"/>
                                          </a:rPr>
                                          <m:t>h</m:t>
                                        </m:r>
                                      </m:e>
                                      <m:e>
                                        <m:r>
                                          <a:rPr lang="en-US" altLang="zh-CN" sz="1600" i="1" dirty="0">
                                            <a:latin typeface="Cambria Math" panose="02040503050406030204" pitchFamily="18" charset="0"/>
                                          </a:rPr>
                                          <m:t>0, </m:t>
                                        </m:r>
                                        <m:r>
                                          <a:rPr lang="en-US" altLang="zh-CN" sz="1600" i="1" dirty="0">
                                            <a:latin typeface="Cambria Math" panose="02040503050406030204" pitchFamily="18" charset="0"/>
                                          </a:rPr>
                                          <m:t>𝑜𝑡h𝑒𝑟𝑤𝑖𝑠𝑒</m:t>
                                        </m:r>
                                      </m:e>
                                    </m:eqArr>
                                  </m:e>
                                </m:d>
                              </m:oMath>
                            </m:oMathPara>
                          </a14:m>
                          <a:endParaRPr lang="zh-CN" altLang="en-US" sz="1500" dirty="0">
                            <a:effectLst/>
                          </a:endParaRPr>
                        </a:p>
                      </a:txBody>
                      <a:tcPr marL="77702" marR="77702" marT="38851" marB="38851" anchor="ctr">
                        <a:lnL>
                          <a:noFill/>
                        </a:lnL>
                        <a:lnR>
                          <a:noFill/>
                        </a:lnR>
                        <a:lnT>
                          <a:noFill/>
                        </a:lnT>
                        <a:lnB>
                          <a:noFill/>
                        </a:lnB>
                      </a:tcPr>
                    </a:tc>
                    <a:tc>
                      <a:txBody>
                        <a:bodyPr/>
                        <a:lstStyle/>
                        <a:p>
                          <a:pPr algn="ctr"/>
                          <a:r>
                            <a:rPr lang="zh-CN" altLang="en-US" sz="1500" dirty="0">
                              <a:effectLst/>
                            </a:rPr>
                            <a:t>权重线性递减，边界不连续</a:t>
                          </a:r>
                        </a:p>
                      </a:txBody>
                      <a:tcPr marL="77702" marR="77702" marT="38851" marB="38851" anchor="ctr">
                        <a:lnL>
                          <a:noFill/>
                        </a:lnL>
                        <a:lnR>
                          <a:noFill/>
                        </a:lnR>
                        <a:lnT>
                          <a:noFill/>
                        </a:lnT>
                        <a:lnB>
                          <a:noFill/>
                        </a:lnB>
                      </a:tcPr>
                    </a:tc>
                    <a:tc>
                      <a:txBody>
                        <a:bodyPr/>
                        <a:lstStyle/>
                        <a:p>
                          <a:pPr algn="ctr"/>
                          <a:r>
                            <a:rPr lang="zh-CN" altLang="en-US" sz="1500">
                              <a:effectLst/>
                            </a:rPr>
                            <a:t>比均匀核更平滑</a:t>
                          </a:r>
                        </a:p>
                      </a:txBody>
                      <a:tcPr marL="77702" marR="77702" marT="38851" marB="38851" anchor="ctr">
                        <a:lnL>
                          <a:noFill/>
                        </a:lnL>
                        <a:lnR>
                          <a:noFill/>
                        </a:lnR>
                        <a:lnT>
                          <a:noFill/>
                        </a:lnT>
                        <a:lnB>
                          <a:noFill/>
                        </a:lnB>
                      </a:tcPr>
                    </a:tc>
                    <a:tc>
                      <a:txBody>
                        <a:bodyPr/>
                        <a:lstStyle/>
                        <a:p>
                          <a:pPr algn="ctr"/>
                          <a:r>
                            <a:rPr lang="zh-CN" altLang="en-US" sz="1500" dirty="0">
                              <a:effectLst/>
                            </a:rPr>
                            <a:t>简单平滑</a:t>
                          </a:r>
                        </a:p>
                      </a:txBody>
                      <a:tcPr marL="77702" marR="77702" marT="38851" marB="38851" anchor="ctr">
                        <a:lnL>
                          <a:noFill/>
                        </a:lnL>
                        <a:lnR>
                          <a:noFill/>
                        </a:lnR>
                        <a:lnT>
                          <a:noFill/>
                        </a:lnT>
                        <a:lnB>
                          <a:noFill/>
                        </a:lnB>
                      </a:tcPr>
                    </a:tc>
                    <a:extLst>
                      <a:ext uri="{0D108BD9-81ED-4DB2-BD59-A6C34878D82A}">
                        <a16:rowId xmlns:a16="http://schemas.microsoft.com/office/drawing/2014/main" val="1446151894"/>
                      </a:ext>
                    </a:extLst>
                  </a:tr>
                  <a:tr h="543917">
                    <a:tc>
                      <a:txBody>
                        <a:bodyPr/>
                        <a:lstStyle/>
                        <a:p>
                          <a:pPr algn="ctr"/>
                          <a:r>
                            <a:rPr lang="en-US" sz="1500" b="1" dirty="0" err="1">
                              <a:effectLst/>
                            </a:rPr>
                            <a:t>Epanechnikov</a:t>
                          </a:r>
                          <a:r>
                            <a:rPr lang="zh-CN" altLang="en-US" sz="1500" b="1" dirty="0">
                              <a:effectLst/>
                            </a:rPr>
                            <a:t>核</a:t>
                          </a:r>
                          <a:endParaRPr lang="zh-CN" altLang="en-US" sz="1500" dirty="0">
                            <a:effectLst/>
                          </a:endParaRPr>
                        </a:p>
                      </a:txBody>
                      <a:tcPr marL="77702" marR="77702" marT="38851" marB="38851" anchor="ctr">
                        <a:lnL>
                          <a:noFill/>
                        </a:lnL>
                        <a:lnR>
                          <a:noFill/>
                        </a:lnR>
                        <a:lnT>
                          <a:noFill/>
                        </a:lnT>
                        <a:lnB>
                          <a:noFill/>
                        </a:lnB>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3</m:t>
                                    </m:r>
                                  </m:num>
                                  <m:den>
                                    <m:r>
                                      <a:rPr lang="en-US" altLang="zh-CN" sz="1600" b="0" i="1" smtClean="0">
                                        <a:latin typeface="Cambria Math" panose="02040503050406030204" pitchFamily="18" charset="0"/>
                                      </a:rPr>
                                      <m:t>4</m:t>
                                    </m:r>
                                  </m:den>
                                </m:f>
                                <m:sSup>
                                  <m:sSupPr>
                                    <m:ctrlPr>
                                      <a:rPr lang="en-US" altLang="zh-CN" sz="1600" b="0" i="1" smtClean="0">
                                        <a:latin typeface="Cambria Math" panose="02040503050406030204" pitchFamily="18" charset="0"/>
                                      </a:rPr>
                                    </m:ctrlPr>
                                  </m:sSupPr>
                                  <m:e>
                                    <m:d>
                                      <m:dPr>
                                        <m:ctrlPr>
                                          <a:rPr lang="en-US" altLang="zh-CN" sz="1600" i="1">
                                            <a:latin typeface="Cambria Math" panose="02040503050406030204" pitchFamily="18" charset="0"/>
                                          </a:rPr>
                                        </m:ctrlPr>
                                      </m:dPr>
                                      <m:e>
                                        <m:r>
                                          <a:rPr lang="en-US" altLang="zh-CN" sz="1600" i="1">
                                            <a:latin typeface="Cambria Math" panose="02040503050406030204" pitchFamily="18" charset="0"/>
                                          </a:rPr>
                                          <m:t>1−</m:t>
                                        </m:r>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𝑑</m:t>
                                                    </m:r>
                                                  </m:num>
                                                  <m:den>
                                                    <m:r>
                                                      <a:rPr lang="en-US" altLang="zh-CN" sz="1600" i="1">
                                                        <a:latin typeface="Cambria Math" panose="02040503050406030204" pitchFamily="18" charset="0"/>
                                                      </a:rPr>
                                                      <m:t>h</m:t>
                                                    </m:r>
                                                  </m:den>
                                                </m:f>
                                              </m:e>
                                            </m:d>
                                          </m:e>
                                          <m:sup>
                                            <m:r>
                                              <a:rPr lang="en-US" altLang="zh-CN" sz="1600" i="1">
                                                <a:latin typeface="Cambria Math" panose="02040503050406030204" pitchFamily="18" charset="0"/>
                                              </a:rPr>
                                              <m:t>2</m:t>
                                            </m:r>
                                          </m:sup>
                                        </m:sSup>
                                      </m:e>
                                    </m:d>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𝑑</m:t>
                                </m:r>
                                <m:r>
                                  <a:rPr lang="en-US" altLang="zh-CN" sz="1600" b="0" i="1" smtClean="0">
                                    <a:latin typeface="Cambria Math" panose="02040503050406030204" pitchFamily="18" charset="0"/>
                                  </a:rPr>
                                  <m:t>&lt;</m:t>
                                </m:r>
                                <m:r>
                                  <a:rPr lang="en-US" altLang="zh-CN" sz="1600" b="0" i="1" smtClean="0">
                                    <a:latin typeface="Cambria Math" panose="02040503050406030204" pitchFamily="18" charset="0"/>
                                  </a:rPr>
                                  <m:t>h</m:t>
                                </m:r>
                              </m:oMath>
                            </m:oMathPara>
                          </a14:m>
                          <a:endParaRPr lang="en-US" sz="1500" dirty="0">
                            <a:effectLst/>
                          </a:endParaRPr>
                        </a:p>
                      </a:txBody>
                      <a:tcPr marL="77702" marR="77702" marT="38851" marB="38851" anchor="ctr">
                        <a:lnL>
                          <a:noFill/>
                        </a:lnL>
                        <a:lnR>
                          <a:noFill/>
                        </a:lnR>
                        <a:lnT>
                          <a:noFill/>
                        </a:lnT>
                        <a:lnB>
                          <a:noFill/>
                        </a:lnB>
                      </a:tcPr>
                    </a:tc>
                    <a:tc>
                      <a:txBody>
                        <a:bodyPr/>
                        <a:lstStyle/>
                        <a:p>
                          <a:pPr algn="ctr"/>
                          <a:r>
                            <a:rPr lang="zh-CN" altLang="en-US" sz="1500" dirty="0">
                              <a:effectLst/>
                            </a:rPr>
                            <a:t>抛物线形，中心权重最高</a:t>
                          </a:r>
                        </a:p>
                      </a:txBody>
                      <a:tcPr marL="77702" marR="77702" marT="38851" marB="38851" anchor="ctr">
                        <a:lnL>
                          <a:noFill/>
                        </a:lnL>
                        <a:lnR>
                          <a:noFill/>
                        </a:lnR>
                        <a:lnT>
                          <a:noFill/>
                        </a:lnT>
                        <a:lnB>
                          <a:noFill/>
                        </a:lnB>
                      </a:tcPr>
                    </a:tc>
                    <a:tc>
                      <a:txBody>
                        <a:bodyPr/>
                        <a:lstStyle/>
                        <a:p>
                          <a:pPr algn="ctr"/>
                          <a:r>
                            <a:rPr lang="zh-CN" altLang="en-US" sz="1500">
                              <a:effectLst/>
                            </a:rPr>
                            <a:t>理论最优（均方误差最小）</a:t>
                          </a:r>
                        </a:p>
                      </a:txBody>
                      <a:tcPr marL="77702" marR="77702" marT="38851" marB="38851" anchor="ctr">
                        <a:lnL>
                          <a:noFill/>
                        </a:lnL>
                        <a:lnR>
                          <a:noFill/>
                        </a:lnR>
                        <a:lnT>
                          <a:noFill/>
                        </a:lnT>
                        <a:lnB>
                          <a:noFill/>
                        </a:lnB>
                      </a:tcPr>
                    </a:tc>
                    <a:tc>
                      <a:txBody>
                        <a:bodyPr/>
                        <a:lstStyle/>
                        <a:p>
                          <a:pPr algn="ctr"/>
                          <a:r>
                            <a:rPr lang="zh-CN" altLang="en-US" sz="1500" dirty="0">
                              <a:effectLst/>
                            </a:rPr>
                            <a:t>通用密度估计</a:t>
                          </a:r>
                        </a:p>
                      </a:txBody>
                      <a:tcPr marL="77702" marR="77702" marT="38851" marB="38851" anchor="ctr">
                        <a:lnL>
                          <a:noFill/>
                        </a:lnL>
                        <a:lnR>
                          <a:noFill/>
                        </a:lnR>
                        <a:lnT>
                          <a:noFill/>
                        </a:lnT>
                        <a:lnB>
                          <a:noFill/>
                        </a:lnB>
                      </a:tcPr>
                    </a:tc>
                    <a:extLst>
                      <a:ext uri="{0D108BD9-81ED-4DB2-BD59-A6C34878D82A}">
                        <a16:rowId xmlns:a16="http://schemas.microsoft.com/office/drawing/2014/main" val="2975255010"/>
                      </a:ext>
                    </a:extLst>
                  </a:tr>
                  <a:tr h="543917">
                    <a:tc>
                      <a:txBody>
                        <a:bodyPr/>
                        <a:lstStyle/>
                        <a:p>
                          <a:pPr algn="ctr"/>
                          <a:r>
                            <a:rPr lang="zh-CN" altLang="en-US" sz="1500" b="1" dirty="0">
                              <a:effectLst/>
                            </a:rPr>
                            <a:t>高斯核</a:t>
                          </a:r>
                          <a:endParaRPr lang="zh-CN" altLang="en-US" sz="1500" dirty="0">
                            <a:effectLst/>
                          </a:endParaRPr>
                        </a:p>
                      </a:txBody>
                      <a:tcPr marL="77702" marR="77702" marT="38851" marB="38851" anchor="ctr">
                        <a:lnL>
                          <a:noFill/>
                        </a:lnL>
                        <a:lnR>
                          <a:noFill/>
                        </a:lnR>
                        <a:lnT>
                          <a:noFill/>
                        </a:lnT>
                        <a:lnB>
                          <a:noFill/>
                        </a:lnB>
                      </a:tcPr>
                    </a:tc>
                    <a:tc>
                      <a:txBody>
                        <a:bodyPr/>
                        <a:lstStyle/>
                        <a:p>
                          <a:pPr rtl="0" eaLnBrk="1" latinLnBrk="0" hangingPunct="1"/>
                          <a14:m>
                            <m:oMathPara xmlns:m="http://schemas.openxmlformats.org/officeDocument/2006/math">
                              <m:oMathParaPr>
                                <m:jc m:val="centerGroup"/>
                              </m:oMathParaPr>
                              <m:oMath xmlns:m="http://schemas.openxmlformats.org/officeDocument/2006/math">
                                <m:r>
                                  <a:rPr lang="en-US" altLang="zh-CN" sz="1800" b="0" i="1" kern="1200" smtClean="0">
                                    <a:solidFill>
                                      <a:schemeClr val="tx1"/>
                                    </a:solidFill>
                                    <a:effectLst/>
                                    <a:latin typeface="Cambria Math" panose="02040503050406030204" pitchFamily="18" charset="0"/>
                                    <a:ea typeface="+mn-ea"/>
                                    <a:cs typeface="+mn-cs"/>
                                  </a:rPr>
                                  <m:t>𝐾</m:t>
                                </m:r>
                                <m:d>
                                  <m:dPr>
                                    <m:ctrlPr>
                                      <a:rPr lang="en-US" altLang="zh-CN" sz="1800" b="0" i="1" kern="1200">
                                        <a:solidFill>
                                          <a:schemeClr val="tx1"/>
                                        </a:solidFill>
                                        <a:effectLst/>
                                        <a:latin typeface="Cambria Math" panose="02040503050406030204" pitchFamily="18" charset="0"/>
                                        <a:ea typeface="+mn-ea"/>
                                        <a:cs typeface="+mn-cs"/>
                                      </a:rPr>
                                    </m:ctrlPr>
                                  </m:dPr>
                                  <m:e>
                                    <m:r>
                                      <a:rPr lang="en-US" altLang="zh-CN" sz="1800" b="0" i="1" kern="1200">
                                        <a:solidFill>
                                          <a:schemeClr val="tx1"/>
                                        </a:solidFill>
                                        <a:effectLst/>
                                        <a:latin typeface="Cambria Math" panose="02040503050406030204" pitchFamily="18" charset="0"/>
                                        <a:ea typeface="+mn-ea"/>
                                        <a:cs typeface="+mn-cs"/>
                                      </a:rPr>
                                      <m:t>𝑑</m:t>
                                    </m:r>
                                  </m:e>
                                </m:d>
                                <m:r>
                                  <a:rPr lang="en-US" altLang="zh-CN" sz="1800" b="0" i="1" kern="1200">
                                    <a:solidFill>
                                      <a:schemeClr val="tx1"/>
                                    </a:solidFill>
                                    <a:effectLst/>
                                    <a:latin typeface="Cambria Math" panose="02040503050406030204" pitchFamily="18" charset="0"/>
                                    <a:ea typeface="+mn-ea"/>
                                    <a:cs typeface="+mn-cs"/>
                                  </a:rPr>
                                  <m:t>=</m:t>
                                </m:r>
                                <m:f>
                                  <m:fPr>
                                    <m:ctrlPr>
                                      <a:rPr lang="en-US" altLang="zh-CN" sz="1800" b="0" i="1" kern="1200">
                                        <a:solidFill>
                                          <a:schemeClr val="tx1"/>
                                        </a:solidFill>
                                        <a:effectLst/>
                                        <a:latin typeface="Cambria Math" panose="02040503050406030204" pitchFamily="18" charset="0"/>
                                        <a:ea typeface="+mn-ea"/>
                                        <a:cs typeface="+mn-cs"/>
                                      </a:rPr>
                                    </m:ctrlPr>
                                  </m:fPr>
                                  <m:num>
                                    <m:r>
                                      <a:rPr lang="en-US" altLang="zh-CN" sz="1800" b="0" i="1" kern="1200">
                                        <a:solidFill>
                                          <a:schemeClr val="tx1"/>
                                        </a:solidFill>
                                        <a:effectLst/>
                                        <a:latin typeface="Cambria Math" panose="02040503050406030204" pitchFamily="18" charset="0"/>
                                        <a:ea typeface="+mn-ea"/>
                                        <a:cs typeface="+mn-cs"/>
                                      </a:rPr>
                                      <m:t>1</m:t>
                                    </m:r>
                                  </m:num>
                                  <m:den>
                                    <m:rad>
                                      <m:radPr>
                                        <m:degHide m:val="on"/>
                                        <m:ctrlPr>
                                          <a:rPr lang="en-US" altLang="zh-CN" sz="1800" b="0" i="1" kern="1200">
                                            <a:solidFill>
                                              <a:schemeClr val="tx1"/>
                                            </a:solidFill>
                                            <a:effectLst/>
                                            <a:latin typeface="Cambria Math" panose="02040503050406030204" pitchFamily="18" charset="0"/>
                                            <a:ea typeface="+mn-ea"/>
                                            <a:cs typeface="+mn-cs"/>
                                          </a:rPr>
                                        </m:ctrlPr>
                                      </m:radPr>
                                      <m:deg/>
                                      <m:e>
                                        <m:r>
                                          <a:rPr lang="en-US" altLang="zh-CN" sz="1800" b="0" i="1" kern="1200">
                                            <a:solidFill>
                                              <a:schemeClr val="tx1"/>
                                            </a:solidFill>
                                            <a:effectLst/>
                                            <a:latin typeface="Cambria Math" panose="02040503050406030204" pitchFamily="18" charset="0"/>
                                            <a:ea typeface="+mn-ea"/>
                                            <a:cs typeface="+mn-cs"/>
                                          </a:rPr>
                                          <m:t>2</m:t>
                                        </m:r>
                                        <m:r>
                                          <a:rPr lang="zh-CN" altLang="zh-CN" sz="1800" b="0" i="1" kern="1200">
                                            <a:solidFill>
                                              <a:schemeClr val="tx1"/>
                                            </a:solidFill>
                                            <a:effectLst/>
                                            <a:latin typeface="Cambria Math" panose="02040503050406030204" pitchFamily="18" charset="0"/>
                                            <a:ea typeface="+mn-ea"/>
                                            <a:cs typeface="+mn-cs"/>
                                          </a:rPr>
                                          <m:t>𝜋</m:t>
                                        </m:r>
                                      </m:e>
                                    </m:rad>
                                  </m:den>
                                </m:f>
                                <m:sSup>
                                  <m:sSupPr>
                                    <m:ctrlPr>
                                      <a:rPr lang="en-US" altLang="zh-CN" sz="1800" b="0" i="1" kern="1200">
                                        <a:solidFill>
                                          <a:schemeClr val="tx1"/>
                                        </a:solidFill>
                                        <a:effectLst/>
                                        <a:latin typeface="Cambria Math" panose="02040503050406030204" pitchFamily="18" charset="0"/>
                                        <a:ea typeface="+mn-ea"/>
                                        <a:cs typeface="+mn-cs"/>
                                      </a:rPr>
                                    </m:ctrlPr>
                                  </m:sSupPr>
                                  <m:e>
                                    <m:r>
                                      <a:rPr lang="en-US" altLang="zh-CN" sz="1800" b="0" i="1" kern="1200">
                                        <a:solidFill>
                                          <a:schemeClr val="tx1"/>
                                        </a:solidFill>
                                        <a:effectLst/>
                                        <a:latin typeface="Cambria Math" panose="02040503050406030204" pitchFamily="18" charset="0"/>
                                        <a:ea typeface="+mn-ea"/>
                                        <a:cs typeface="+mn-cs"/>
                                      </a:rPr>
                                      <m:t>𝑒</m:t>
                                    </m:r>
                                  </m:e>
                                  <m:sup>
                                    <m:r>
                                      <a:rPr lang="en-US" altLang="zh-CN" sz="1800" b="0" i="1" kern="1200">
                                        <a:solidFill>
                                          <a:schemeClr val="tx1"/>
                                        </a:solidFill>
                                        <a:effectLst/>
                                        <a:latin typeface="Cambria Math" panose="02040503050406030204" pitchFamily="18" charset="0"/>
                                        <a:ea typeface="+mn-ea"/>
                                        <a:cs typeface="+mn-cs"/>
                                      </a:rPr>
                                      <m:t>−</m:t>
                                    </m:r>
                                    <m:f>
                                      <m:fPr>
                                        <m:ctrlPr>
                                          <a:rPr lang="en-US" altLang="zh-CN" sz="1800" b="0" i="1" kern="1200">
                                            <a:solidFill>
                                              <a:schemeClr val="tx1"/>
                                            </a:solidFill>
                                            <a:effectLst/>
                                            <a:latin typeface="Cambria Math" panose="02040503050406030204" pitchFamily="18" charset="0"/>
                                            <a:ea typeface="+mn-ea"/>
                                            <a:cs typeface="+mn-cs"/>
                                          </a:rPr>
                                        </m:ctrlPr>
                                      </m:fPr>
                                      <m:num>
                                        <m:sSup>
                                          <m:sSupPr>
                                            <m:ctrlPr>
                                              <a:rPr lang="en-US" altLang="zh-CN" sz="1800" b="0" i="1" kern="1200">
                                                <a:solidFill>
                                                  <a:schemeClr val="tx1"/>
                                                </a:solidFill>
                                                <a:effectLst/>
                                                <a:latin typeface="Cambria Math" panose="02040503050406030204" pitchFamily="18" charset="0"/>
                                                <a:ea typeface="+mn-ea"/>
                                                <a:cs typeface="+mn-cs"/>
                                              </a:rPr>
                                            </m:ctrlPr>
                                          </m:sSupPr>
                                          <m:e>
                                            <m:r>
                                              <a:rPr lang="zh-CN" altLang="zh-CN" sz="1800" b="0" i="1" kern="1200">
                                                <a:solidFill>
                                                  <a:schemeClr val="tx1"/>
                                                </a:solidFill>
                                                <a:effectLst/>
                                                <a:latin typeface="Cambria Math" panose="02040503050406030204" pitchFamily="18" charset="0"/>
                                                <a:ea typeface="+mn-ea"/>
                                                <a:cs typeface="+mn-cs"/>
                                              </a:rPr>
                                              <m:t>𝜋</m:t>
                                            </m:r>
                                          </m:e>
                                          <m:sup>
                                            <m:r>
                                              <a:rPr lang="en-US" altLang="zh-CN" sz="1800" b="0" i="1" kern="1200">
                                                <a:solidFill>
                                                  <a:schemeClr val="tx1"/>
                                                </a:solidFill>
                                                <a:effectLst/>
                                                <a:latin typeface="Cambria Math" panose="02040503050406030204" pitchFamily="18" charset="0"/>
                                                <a:ea typeface="+mn-ea"/>
                                                <a:cs typeface="+mn-cs"/>
                                              </a:rPr>
                                              <m:t>2</m:t>
                                            </m:r>
                                          </m:sup>
                                        </m:sSup>
                                      </m:num>
                                      <m:den>
                                        <m:r>
                                          <a:rPr lang="en-US" altLang="zh-CN" sz="1800" b="0" i="1" kern="1200">
                                            <a:solidFill>
                                              <a:schemeClr val="tx1"/>
                                            </a:solidFill>
                                            <a:effectLst/>
                                            <a:latin typeface="Cambria Math" panose="02040503050406030204" pitchFamily="18" charset="0"/>
                                            <a:ea typeface="+mn-ea"/>
                                            <a:cs typeface="+mn-cs"/>
                                          </a:rPr>
                                          <m:t>2</m:t>
                                        </m:r>
                                      </m:den>
                                    </m:f>
                                  </m:sup>
                                </m:sSup>
                                <m:r>
                                  <a:rPr lang="en-US" altLang="zh-CN" sz="1800" b="0" i="1" kern="1200">
                                    <a:solidFill>
                                      <a:schemeClr val="tx1"/>
                                    </a:solidFill>
                                    <a:effectLst/>
                                    <a:latin typeface="Cambria Math" panose="02040503050406030204" pitchFamily="18" charset="0"/>
                                    <a:ea typeface="+mn-ea"/>
                                    <a:cs typeface="+mn-cs"/>
                                  </a:rPr>
                                  <m:t>, </m:t>
                                </m:r>
                                <m:r>
                                  <a:rPr lang="en-US" altLang="zh-CN" sz="1800" b="0" i="1" kern="1200">
                                    <a:solidFill>
                                      <a:schemeClr val="tx1"/>
                                    </a:solidFill>
                                    <a:effectLst/>
                                    <a:latin typeface="Cambria Math" panose="02040503050406030204" pitchFamily="18" charset="0"/>
                                    <a:ea typeface="+mn-ea"/>
                                    <a:cs typeface="+mn-cs"/>
                                  </a:rPr>
                                  <m:t>𝑑</m:t>
                                </m:r>
                                <m:r>
                                  <a:rPr lang="en-US" altLang="zh-CN" sz="1800" b="0" i="1" kern="1200">
                                    <a:solidFill>
                                      <a:schemeClr val="tx1"/>
                                    </a:solidFill>
                                    <a:effectLst/>
                                    <a:latin typeface="Cambria Math" panose="02040503050406030204" pitchFamily="18" charset="0"/>
                                    <a:ea typeface="+mn-ea"/>
                                    <a:cs typeface="+mn-cs"/>
                                  </a:rPr>
                                  <m:t>&lt;</m:t>
                                </m:r>
                                <m:r>
                                  <a:rPr lang="en-US" altLang="zh-CN" sz="1800" b="0" i="1" kern="1200">
                                    <a:solidFill>
                                      <a:schemeClr val="tx1"/>
                                    </a:solidFill>
                                    <a:effectLst/>
                                    <a:latin typeface="Cambria Math" panose="02040503050406030204" pitchFamily="18" charset="0"/>
                                    <a:ea typeface="+mn-ea"/>
                                    <a:cs typeface="+mn-cs"/>
                                  </a:rPr>
                                  <m:t>h</m:t>
                                </m:r>
                              </m:oMath>
                            </m:oMathPara>
                          </a14:m>
                          <a:endParaRPr lang="zh-CN" altLang="zh-CN" sz="1600" dirty="0">
                            <a:effectLst/>
                          </a:endParaRPr>
                        </a:p>
                      </a:txBody>
                      <a:tcPr marL="77702" marR="77702" marT="38851" marB="38851" anchor="ctr">
                        <a:lnL>
                          <a:noFill/>
                        </a:lnL>
                        <a:lnR>
                          <a:noFill/>
                        </a:lnR>
                        <a:lnT>
                          <a:noFill/>
                        </a:lnT>
                        <a:lnB>
                          <a:noFill/>
                        </a:lnB>
                      </a:tcPr>
                    </a:tc>
                    <a:tc>
                      <a:txBody>
                        <a:bodyPr/>
                        <a:lstStyle/>
                        <a:p>
                          <a:pPr algn="ctr"/>
                          <a:r>
                            <a:rPr lang="zh-CN" altLang="en-US" sz="1500" dirty="0">
                              <a:effectLst/>
                            </a:rPr>
                            <a:t>无限支持，高度平滑</a:t>
                          </a:r>
                        </a:p>
                      </a:txBody>
                      <a:tcPr marL="77702" marR="77702" marT="38851" marB="38851" anchor="ctr">
                        <a:lnL>
                          <a:noFill/>
                        </a:lnL>
                        <a:lnR>
                          <a:noFill/>
                        </a:lnR>
                        <a:lnT>
                          <a:noFill/>
                        </a:lnT>
                        <a:lnB>
                          <a:noFill/>
                        </a:lnB>
                      </a:tcPr>
                    </a:tc>
                    <a:tc>
                      <a:txBody>
                        <a:bodyPr/>
                        <a:lstStyle/>
                        <a:p>
                          <a:pPr algn="ctr"/>
                          <a:r>
                            <a:rPr lang="zh-CN" altLang="en-US" sz="1500">
                              <a:effectLst/>
                            </a:rPr>
                            <a:t>计算成本高，适合复杂分布</a:t>
                          </a:r>
                        </a:p>
                      </a:txBody>
                      <a:tcPr marL="77702" marR="77702" marT="38851" marB="38851" anchor="ctr">
                        <a:lnL>
                          <a:noFill/>
                        </a:lnL>
                        <a:lnR>
                          <a:noFill/>
                        </a:lnR>
                        <a:lnT>
                          <a:noFill/>
                        </a:lnT>
                        <a:lnB>
                          <a:noFill/>
                        </a:lnB>
                      </a:tcPr>
                    </a:tc>
                    <a:tc>
                      <a:txBody>
                        <a:bodyPr/>
                        <a:lstStyle/>
                        <a:p>
                          <a:pPr algn="ctr"/>
                          <a:r>
                            <a:rPr lang="zh-CN" altLang="en-US" sz="1500" dirty="0">
                              <a:effectLst/>
                            </a:rPr>
                            <a:t>高精度平滑需求（图像处理等）</a:t>
                          </a:r>
                        </a:p>
                      </a:txBody>
                      <a:tcPr marL="77702" marR="77702" marT="38851" marB="38851" anchor="ctr">
                        <a:lnL>
                          <a:noFill/>
                        </a:lnL>
                        <a:lnR>
                          <a:noFill/>
                        </a:lnR>
                        <a:lnT>
                          <a:noFill/>
                        </a:lnT>
                        <a:lnB>
                          <a:noFill/>
                        </a:lnB>
                      </a:tcPr>
                    </a:tc>
                    <a:extLst>
                      <a:ext uri="{0D108BD9-81ED-4DB2-BD59-A6C34878D82A}">
                        <a16:rowId xmlns:a16="http://schemas.microsoft.com/office/drawing/2014/main" val="1535078387"/>
                      </a:ext>
                    </a:extLst>
                  </a:tr>
                  <a:tr h="543917">
                    <a:tc>
                      <a:txBody>
                        <a:bodyPr/>
                        <a:lstStyle/>
                        <a:p>
                          <a:pPr algn="ctr"/>
                          <a:r>
                            <a:rPr lang="zh-CN" altLang="en-US" sz="1500" b="1" dirty="0">
                              <a:effectLst/>
                            </a:rPr>
                            <a:t>四次核</a:t>
                          </a:r>
                          <a:endParaRPr lang="zh-CN" altLang="en-US" sz="1500" dirty="0">
                            <a:effectLst/>
                          </a:endParaRPr>
                        </a:p>
                      </a:txBody>
                      <a:tcPr marL="77702" marR="77702" marT="38851" marB="38851" anchor="ctr">
                        <a:lnL>
                          <a:noFill/>
                        </a:lnL>
                        <a:lnR>
                          <a:noFill/>
                        </a:lnR>
                        <a:lnT>
                          <a:noFill/>
                        </a:lnT>
                        <a:lnB>
                          <a:noFill/>
                        </a:lnB>
                      </a:tcPr>
                    </a:tc>
                    <a:tc>
                      <a:txBody>
                        <a:bodyPr/>
                        <a:lstStyle/>
                        <a:p>
                          <a:pPr algn="ct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𝑑</m:t>
                                    </m:r>
                                  </m:e>
                                </m:d>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1</m:t>
                                    </m:r>
                                  </m:num>
                                  <m:den>
                                    <m:r>
                                      <a:rPr lang="zh-CN" altLang="en-US" sz="1600" b="0" i="1" smtClean="0">
                                        <a:latin typeface="Cambria Math" panose="02040503050406030204" pitchFamily="18" charset="0"/>
                                      </a:rPr>
                                      <m:t>𝜋</m:t>
                                    </m:r>
                                    <m:sSup>
                                      <m:sSupPr>
                                        <m:ctrlPr>
                                          <a:rPr lang="en-US" altLang="zh-CN" sz="1600" b="0" i="1" smtClean="0">
                                            <a:latin typeface="Cambria Math" panose="02040503050406030204" pitchFamily="18" charset="0"/>
                                          </a:rPr>
                                        </m:ctrlPr>
                                      </m:sSupPr>
                                      <m:e>
                                        <m:r>
                                          <m:rPr>
                                            <m:sty m:val="p"/>
                                          </m:rPr>
                                          <a:rPr lang="en-US" altLang="zh-CN" sz="1600" i="1">
                                            <a:latin typeface="Cambria Math" panose="02040503050406030204" pitchFamily="18" charset="0"/>
                                          </a:rPr>
                                          <m:t>h</m:t>
                                        </m:r>
                                      </m:e>
                                      <m:sup>
                                        <m:r>
                                          <a:rPr lang="en-US" altLang="zh-CN" sz="1600" b="0" i="1" smtClean="0">
                                            <a:latin typeface="Cambria Math" panose="02040503050406030204" pitchFamily="18" charset="0"/>
                                          </a:rPr>
                                          <m:t>2</m:t>
                                        </m:r>
                                      </m:sup>
                                    </m:sSup>
                                  </m:den>
                                </m:f>
                                <m:sSup>
                                  <m:sSupPr>
                                    <m:ctrlPr>
                                      <a:rPr lang="en-US" altLang="zh-CN" sz="1600" b="0" i="1" smtClean="0">
                                        <a:latin typeface="Cambria Math" panose="02040503050406030204" pitchFamily="18" charset="0"/>
                                      </a:rPr>
                                    </m:ctrlPr>
                                  </m:sSupPr>
                                  <m:e>
                                    <m:d>
                                      <m:dPr>
                                        <m:ctrlPr>
                                          <a:rPr lang="en-US" altLang="zh-CN" sz="1600" i="1">
                                            <a:latin typeface="Cambria Math" panose="02040503050406030204" pitchFamily="18" charset="0"/>
                                          </a:rPr>
                                        </m:ctrlPr>
                                      </m:dPr>
                                      <m:e>
                                        <m:r>
                                          <a:rPr lang="en-US" altLang="zh-CN" sz="1600" i="1">
                                            <a:latin typeface="Cambria Math" panose="02040503050406030204" pitchFamily="18" charset="0"/>
                                          </a:rPr>
                                          <m:t>1−</m:t>
                                        </m:r>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𝑑</m:t>
                                                    </m:r>
                                                  </m:num>
                                                  <m:den>
                                                    <m:r>
                                                      <a:rPr lang="en-US" altLang="zh-CN" sz="1600" i="1">
                                                        <a:latin typeface="Cambria Math" panose="02040503050406030204" pitchFamily="18" charset="0"/>
                                                      </a:rPr>
                                                      <m:t>h</m:t>
                                                    </m:r>
                                                  </m:den>
                                                </m:f>
                                              </m:e>
                                            </m:d>
                                          </m:e>
                                          <m:sup>
                                            <m:r>
                                              <a:rPr lang="en-US" altLang="zh-CN" sz="1600" i="1">
                                                <a:latin typeface="Cambria Math" panose="02040503050406030204" pitchFamily="18" charset="0"/>
                                              </a:rPr>
                                              <m:t>2</m:t>
                                            </m:r>
                                          </m:sup>
                                        </m:sSup>
                                      </m:e>
                                    </m:d>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𝑑</m:t>
                                </m:r>
                                <m:r>
                                  <a:rPr lang="en-US" altLang="zh-CN" sz="1600" b="0" i="1" smtClean="0">
                                    <a:latin typeface="Cambria Math" panose="02040503050406030204" pitchFamily="18" charset="0"/>
                                  </a:rPr>
                                  <m:t>&lt;</m:t>
                                </m:r>
                                <m:r>
                                  <a:rPr lang="en-US" altLang="zh-CN" sz="1600" b="0" i="1" smtClean="0">
                                    <a:latin typeface="Cambria Math" panose="02040503050406030204" pitchFamily="18" charset="0"/>
                                  </a:rPr>
                                  <m:t>h</m:t>
                                </m:r>
                              </m:oMath>
                            </m:oMathPara>
                          </a14:m>
                          <a:endParaRPr lang="en-US" altLang="zh-CN" sz="1600" dirty="0"/>
                        </a:p>
                      </a:txBody>
                      <a:tcPr marL="77702" marR="77702" marT="38851" marB="38851" anchor="ctr">
                        <a:lnL>
                          <a:noFill/>
                        </a:lnL>
                        <a:lnR>
                          <a:noFill/>
                        </a:lnR>
                        <a:lnT>
                          <a:noFill/>
                        </a:lnT>
                        <a:lnB>
                          <a:noFill/>
                        </a:lnB>
                      </a:tcPr>
                    </a:tc>
                    <a:tc>
                      <a:txBody>
                        <a:bodyPr/>
                        <a:lstStyle/>
                        <a:p>
                          <a:pPr algn="ctr"/>
                          <a:r>
                            <a:rPr lang="zh-CN" altLang="en-US" sz="1500" dirty="0">
                              <a:effectLst/>
                            </a:rPr>
                            <a:t>四次多项式，边缘平滑</a:t>
                          </a:r>
                        </a:p>
                      </a:txBody>
                      <a:tcPr marL="77702" marR="77702" marT="38851" marB="38851" anchor="ctr">
                        <a:lnL>
                          <a:noFill/>
                        </a:lnL>
                        <a:lnR>
                          <a:noFill/>
                        </a:lnR>
                        <a:lnT>
                          <a:noFill/>
                        </a:lnT>
                        <a:lnB>
                          <a:noFill/>
                        </a:lnB>
                      </a:tcPr>
                    </a:tc>
                    <a:tc>
                      <a:txBody>
                        <a:bodyPr/>
                        <a:lstStyle/>
                        <a:p>
                          <a:pPr algn="ctr"/>
                          <a:r>
                            <a:rPr lang="zh-CN" altLang="en-US" sz="1500">
                              <a:effectLst/>
                            </a:rPr>
                            <a:t>比</a:t>
                          </a:r>
                          <a:r>
                            <a:rPr lang="en-US" sz="1500">
                              <a:effectLst/>
                            </a:rPr>
                            <a:t>Epanechnikov</a:t>
                          </a:r>
                          <a:r>
                            <a:rPr lang="zh-CN" altLang="en-US" sz="1500">
                              <a:effectLst/>
                            </a:rPr>
                            <a:t>核更平滑</a:t>
                          </a:r>
                        </a:p>
                      </a:txBody>
                      <a:tcPr marL="77702" marR="77702" marT="38851" marB="38851" anchor="ctr">
                        <a:lnL>
                          <a:noFill/>
                        </a:lnL>
                        <a:lnR>
                          <a:noFill/>
                        </a:lnR>
                        <a:lnT>
                          <a:noFill/>
                        </a:lnT>
                        <a:lnB>
                          <a:noFill/>
                        </a:lnB>
                      </a:tcPr>
                    </a:tc>
                    <a:tc>
                      <a:txBody>
                        <a:bodyPr/>
                        <a:lstStyle/>
                        <a:p>
                          <a:pPr algn="ctr"/>
                          <a:r>
                            <a:rPr lang="zh-CN" altLang="en-US" sz="1500" dirty="0">
                              <a:effectLst/>
                            </a:rPr>
                            <a:t>地理空间热点</a:t>
                          </a:r>
                        </a:p>
                      </a:txBody>
                      <a:tcPr marL="77702" marR="77702" marT="38851" marB="38851" anchor="ctr">
                        <a:lnL>
                          <a:noFill/>
                        </a:lnL>
                        <a:lnR>
                          <a:noFill/>
                        </a:lnR>
                        <a:lnT>
                          <a:noFill/>
                        </a:lnT>
                        <a:lnB>
                          <a:noFill/>
                        </a:lnB>
                      </a:tcPr>
                    </a:tc>
                    <a:extLst>
                      <a:ext uri="{0D108BD9-81ED-4DB2-BD59-A6C34878D82A}">
                        <a16:rowId xmlns:a16="http://schemas.microsoft.com/office/drawing/2014/main" val="1392581322"/>
                      </a:ext>
                    </a:extLst>
                  </a:tr>
                  <a:tr h="777025">
                    <a:tc>
                      <a:txBody>
                        <a:bodyPr/>
                        <a:lstStyle/>
                        <a:p>
                          <a:pPr algn="ctr"/>
                          <a:r>
                            <a:rPr lang="zh-CN" altLang="en-US" sz="1500" b="1" dirty="0">
                              <a:effectLst/>
                            </a:rPr>
                            <a:t>余弦核</a:t>
                          </a:r>
                          <a:endParaRPr lang="zh-CN" altLang="en-US" sz="1500" dirty="0">
                            <a:effectLst/>
                          </a:endParaRPr>
                        </a:p>
                      </a:txBody>
                      <a:tcPr marL="77702" marR="77702" marT="38851" marB="38851" anchor="ctr">
                        <a:lnL>
                          <a:noFill/>
                        </a:lnL>
                        <a:lnR>
                          <a:noFill/>
                        </a:lnR>
                        <a:lnT>
                          <a:noFill/>
                        </a:lnT>
                        <a:lnB>
                          <a:noFill/>
                        </a:lnB>
                      </a:tcPr>
                    </a:tc>
                    <a:tc>
                      <a:txBody>
                        <a:bodyPr/>
                        <a:lstStyle/>
                        <a:p>
                          <a:pPr algn="ctr"/>
                          <a14:m>
                            <m:oMath xmlns:m="http://schemas.openxmlformats.org/officeDocument/2006/math">
                              <m:r>
                                <a:rPr lang="en-US" altLang="zh-CN" sz="1600" b="0" i="1" smtClean="0">
                                  <a:latin typeface="Cambria Math" panose="02040503050406030204" pitchFamily="18" charset="0"/>
                                </a:rPr>
                                <m:t>𝐾</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𝑑</m:t>
                                  </m:r>
                                </m:e>
                              </m:d>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𝜋</m:t>
                                  </m:r>
                                </m:num>
                                <m:den>
                                  <m:r>
                                    <a:rPr lang="en-US" altLang="zh-CN" sz="1600" b="0" i="1" smtClean="0">
                                      <a:latin typeface="Cambria Math" panose="02040503050406030204" pitchFamily="18" charset="0"/>
                                    </a:rPr>
                                    <m:t>4</m:t>
                                  </m:r>
                                </m:den>
                              </m:f>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cos</m:t>
                                  </m:r>
                                </m:fName>
                                <m:e>
                                  <m:d>
                                    <m:dPr>
                                      <m:ctrlPr>
                                        <a:rPr lang="en-US" altLang="zh-CN" sz="1600" b="0" i="1" smtClean="0">
                                          <a:latin typeface="Cambria Math" panose="02040503050406030204" pitchFamily="18" charset="0"/>
                                        </a:rPr>
                                      </m:ctrlPr>
                                    </m:dPr>
                                    <m:e>
                                      <m:f>
                                        <m:fPr>
                                          <m:ctrlPr>
                                            <a:rPr lang="en-US" altLang="zh-CN" sz="1600" b="0" i="1" smtClean="0">
                                              <a:latin typeface="Cambria Math" panose="02040503050406030204" pitchFamily="18" charset="0"/>
                                            </a:rPr>
                                          </m:ctrlPr>
                                        </m:fPr>
                                        <m:num>
                                          <m:r>
                                            <a:rPr lang="zh-CN" altLang="en-US" sz="1600" b="0" i="1" smtClean="0">
                                              <a:latin typeface="Cambria Math" panose="02040503050406030204" pitchFamily="18" charset="0"/>
                                            </a:rPr>
                                            <m:t>𝜋</m:t>
                                          </m:r>
                                        </m:num>
                                        <m:den>
                                          <m:r>
                                            <a:rPr lang="en-US" altLang="zh-CN" sz="1600" b="0" i="1" smtClean="0">
                                              <a:latin typeface="Cambria Math" panose="02040503050406030204" pitchFamily="18" charset="0"/>
                                            </a:rPr>
                                            <m:t>2</m:t>
                                          </m:r>
                                        </m:den>
                                      </m:f>
                                      <m:r>
                                        <a:rPr lang="en-US" altLang="zh-CN" sz="1600" b="0" i="1" smtClean="0">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𝑑</m:t>
                                          </m:r>
                                        </m:num>
                                        <m:den>
                                          <m:r>
                                            <a:rPr lang="en-US" altLang="zh-CN" sz="1600" i="1">
                                              <a:latin typeface="Cambria Math" panose="02040503050406030204" pitchFamily="18" charset="0"/>
                                            </a:rPr>
                                            <m:t>h</m:t>
                                          </m:r>
                                        </m:den>
                                      </m:f>
                                    </m:e>
                                  </m:d>
                                </m:e>
                              </m:func>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𝑑</m:t>
                              </m:r>
                              <m:r>
                                <a:rPr lang="en-US" altLang="zh-CN" sz="1600" b="0" i="1" smtClean="0">
                                  <a:latin typeface="Cambria Math" panose="02040503050406030204" pitchFamily="18" charset="0"/>
                                </a:rPr>
                                <m:t>&lt;</m:t>
                              </m:r>
                              <m:r>
                                <a:rPr lang="en-US" altLang="zh-CN" sz="1600" b="0" i="1" smtClean="0">
                                  <a:latin typeface="Cambria Math" panose="02040503050406030204" pitchFamily="18" charset="0"/>
                                </a:rPr>
                                <m:t>h</m:t>
                              </m:r>
                            </m:oMath>
                          </a14:m>
                          <a:r>
                            <a:rPr lang="en-US" altLang="zh-CN" sz="1600" dirty="0"/>
                            <a:t> </a:t>
                          </a:r>
                          <a:endParaRPr lang="en-US" sz="1500" dirty="0">
                            <a:effectLst/>
                          </a:endParaRPr>
                        </a:p>
                      </a:txBody>
                      <a:tcPr marL="77702" marR="77702" marT="38851" marB="38851" anchor="ctr">
                        <a:lnL>
                          <a:noFill/>
                        </a:lnL>
                        <a:lnR>
                          <a:noFill/>
                        </a:lnR>
                        <a:lnT>
                          <a:noFill/>
                        </a:lnT>
                        <a:lnB>
                          <a:noFill/>
                        </a:lnB>
                      </a:tcPr>
                    </a:tc>
                    <a:tc>
                      <a:txBody>
                        <a:bodyPr/>
                        <a:lstStyle/>
                        <a:p>
                          <a:pPr algn="ctr"/>
                          <a:r>
                            <a:rPr lang="zh-CN" altLang="en-US" sz="1500" dirty="0">
                              <a:effectLst/>
                            </a:rPr>
                            <a:t>余弦曲线，边界平缓</a:t>
                          </a:r>
                        </a:p>
                      </a:txBody>
                      <a:tcPr marL="77702" marR="77702" marT="38851" marB="38851" anchor="ctr">
                        <a:lnL>
                          <a:noFill/>
                        </a:lnL>
                        <a:lnR>
                          <a:noFill/>
                        </a:lnR>
                        <a:lnT>
                          <a:noFill/>
                        </a:lnT>
                        <a:lnB>
                          <a:noFill/>
                        </a:lnB>
                      </a:tcPr>
                    </a:tc>
                    <a:tc>
                      <a:txBody>
                        <a:bodyPr/>
                        <a:lstStyle/>
                        <a:p>
                          <a:pPr algn="ctr"/>
                          <a:r>
                            <a:rPr lang="zh-CN" altLang="en-US" sz="1500" dirty="0">
                              <a:effectLst/>
                            </a:rPr>
                            <a:t>对边界效应敏感度低</a:t>
                          </a:r>
                        </a:p>
                      </a:txBody>
                      <a:tcPr marL="77702" marR="77702" marT="38851" marB="38851" anchor="ctr">
                        <a:lnL>
                          <a:noFill/>
                        </a:lnL>
                        <a:lnR>
                          <a:noFill/>
                        </a:lnR>
                        <a:lnT>
                          <a:noFill/>
                        </a:lnT>
                        <a:lnB>
                          <a:noFill/>
                        </a:lnB>
                      </a:tcPr>
                    </a:tc>
                    <a:tc>
                      <a:txBody>
                        <a:bodyPr/>
                        <a:lstStyle/>
                        <a:p>
                          <a:pPr algn="ctr"/>
                          <a:r>
                            <a:rPr lang="zh-CN" altLang="en-US" sz="1500" dirty="0">
                              <a:effectLst/>
                            </a:rPr>
                            <a:t>对称分布数据</a:t>
                          </a:r>
                        </a:p>
                      </a:txBody>
                      <a:tcPr marL="77702" marR="77702" marT="38851" marB="38851" anchor="ctr">
                        <a:lnL>
                          <a:noFill/>
                        </a:lnL>
                        <a:lnR>
                          <a:noFill/>
                        </a:lnR>
                        <a:lnT>
                          <a:noFill/>
                        </a:lnT>
                        <a:lnB>
                          <a:noFill/>
                        </a:lnB>
                      </a:tcPr>
                    </a:tc>
                    <a:extLst>
                      <a:ext uri="{0D108BD9-81ED-4DB2-BD59-A6C34878D82A}">
                        <a16:rowId xmlns:a16="http://schemas.microsoft.com/office/drawing/2014/main" val="2895959395"/>
                      </a:ext>
                    </a:extLst>
                  </a:tr>
                  <a:tr h="543917">
                    <a:tc>
                      <a:txBody>
                        <a:bodyPr/>
                        <a:lstStyle/>
                        <a:p>
                          <a:pPr algn="ctr"/>
                          <a:r>
                            <a:rPr lang="zh-CN" altLang="en-US" sz="1500" b="1" dirty="0">
                              <a:effectLst/>
                            </a:rPr>
                            <a:t>双权重核</a:t>
                          </a:r>
                          <a:endParaRPr lang="zh-CN" altLang="en-US" sz="1500" dirty="0">
                            <a:effectLst/>
                          </a:endParaRPr>
                        </a:p>
                      </a:txBody>
                      <a:tcPr marL="77702" marR="77702" marT="38851" marB="38851"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𝐾</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𝑑</m:t>
                                    </m:r>
                                  </m:e>
                                </m:d>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15</m:t>
                                    </m:r>
                                  </m:num>
                                  <m:den>
                                    <m:r>
                                      <a:rPr lang="en-US" altLang="zh-CN" sz="1600" b="0" i="1" smtClean="0">
                                        <a:latin typeface="Cambria Math" panose="02040503050406030204" pitchFamily="18" charset="0"/>
                                      </a:rPr>
                                      <m:t>16</m:t>
                                    </m:r>
                                  </m:den>
                                </m:f>
                                <m:sSup>
                                  <m:sSupPr>
                                    <m:ctrlPr>
                                      <a:rPr lang="en-US" altLang="zh-CN" sz="1600" b="0" i="1" smtClean="0">
                                        <a:latin typeface="Cambria Math" panose="02040503050406030204" pitchFamily="18" charset="0"/>
                                      </a:rPr>
                                    </m:ctrlPr>
                                  </m:sSupPr>
                                  <m:e>
                                    <m:d>
                                      <m:dPr>
                                        <m:ctrlPr>
                                          <a:rPr lang="en-US" altLang="zh-CN" sz="1600" i="1">
                                            <a:latin typeface="Cambria Math" panose="02040503050406030204" pitchFamily="18" charset="0"/>
                                          </a:rPr>
                                        </m:ctrlPr>
                                      </m:dPr>
                                      <m:e>
                                        <m:r>
                                          <a:rPr lang="en-US" altLang="zh-CN" sz="1600" i="1">
                                            <a:latin typeface="Cambria Math" panose="02040503050406030204" pitchFamily="18" charset="0"/>
                                          </a:rPr>
                                          <m:t>1−</m:t>
                                        </m:r>
                                        <m:sSup>
                                          <m:sSupPr>
                                            <m:ctrlPr>
                                              <a:rPr lang="en-US" altLang="zh-CN" sz="1600" i="1">
                                                <a:latin typeface="Cambria Math" panose="02040503050406030204" pitchFamily="18" charset="0"/>
                                              </a:rPr>
                                            </m:ctrlPr>
                                          </m:sSupPr>
                                          <m:e>
                                            <m:d>
                                              <m:dPr>
                                                <m:ctrlPr>
                                                  <a:rPr lang="en-US" altLang="zh-CN" sz="1600" i="1">
                                                    <a:latin typeface="Cambria Math" panose="02040503050406030204" pitchFamily="18" charset="0"/>
                                                  </a:rPr>
                                                </m:ctrlPr>
                                              </m:d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𝑑</m:t>
                                                    </m:r>
                                                  </m:num>
                                                  <m:den>
                                                    <m:r>
                                                      <a:rPr lang="en-US" altLang="zh-CN" sz="1600" i="1">
                                                        <a:latin typeface="Cambria Math" panose="02040503050406030204" pitchFamily="18" charset="0"/>
                                                      </a:rPr>
                                                      <m:t>h</m:t>
                                                    </m:r>
                                                  </m:den>
                                                </m:f>
                                              </m:e>
                                            </m:d>
                                          </m:e>
                                          <m:sup>
                                            <m:r>
                                              <a:rPr lang="en-US" altLang="zh-CN" sz="1600" i="1">
                                                <a:latin typeface="Cambria Math" panose="02040503050406030204" pitchFamily="18" charset="0"/>
                                              </a:rPr>
                                              <m:t>2</m:t>
                                            </m:r>
                                          </m:sup>
                                        </m:sSup>
                                      </m:e>
                                    </m:d>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𝑑</m:t>
                                </m:r>
                                <m:r>
                                  <a:rPr lang="en-US" altLang="zh-CN" sz="1600" b="0" i="1" smtClean="0">
                                    <a:latin typeface="Cambria Math" panose="02040503050406030204" pitchFamily="18" charset="0"/>
                                  </a:rPr>
                                  <m:t>&lt;</m:t>
                                </m:r>
                                <m:r>
                                  <a:rPr lang="en-US" altLang="zh-CN" sz="1600" b="0" i="1" smtClean="0">
                                    <a:latin typeface="Cambria Math" panose="02040503050406030204" pitchFamily="18" charset="0"/>
                                  </a:rPr>
                                  <m:t>h</m:t>
                                </m:r>
                              </m:oMath>
                            </m:oMathPara>
                          </a14:m>
                          <a:endParaRPr lang="en-US" altLang="zh-CN" sz="1600" dirty="0"/>
                        </a:p>
                      </a:txBody>
                      <a:tcPr marL="77702" marR="77702" marT="38851" marB="38851"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r>
                            <a:rPr lang="zh-CN" altLang="en-US" sz="1500" dirty="0">
                              <a:effectLst/>
                            </a:rPr>
                            <a:t>权重快速下降，局部敏感</a:t>
                          </a:r>
                        </a:p>
                      </a:txBody>
                      <a:tcPr marL="77702" marR="77702" marT="38851" marB="38851"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r>
                            <a:rPr lang="zh-CN" altLang="en-US" sz="1500" dirty="0">
                              <a:effectLst/>
                            </a:rPr>
                            <a:t>类似四次核但更陡峭</a:t>
                          </a:r>
                        </a:p>
                      </a:txBody>
                      <a:tcPr marL="77702" marR="77702" marT="38851" marB="38851"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r>
                            <a:rPr lang="zh-CN" altLang="en-US" sz="1500" dirty="0">
                              <a:effectLst/>
                            </a:rPr>
                            <a:t>突出局部聚集（如犯罪热点）</a:t>
                          </a:r>
                        </a:p>
                      </a:txBody>
                      <a:tcPr marL="77702" marR="77702" marT="38851" marB="38851"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0519566"/>
                      </a:ext>
                    </a:extLst>
                  </a:tr>
                </a:tbl>
              </a:graphicData>
            </a:graphic>
          </p:graphicFrame>
        </mc:Choice>
        <mc:Fallback xmlns="">
          <p:graphicFrame>
            <p:nvGraphicFramePr>
              <p:cNvPr id="3" name="表格 2">
                <a:extLst>
                  <a:ext uri="{FF2B5EF4-FFF2-40B4-BE49-F238E27FC236}">
                    <a16:creationId xmlns:a16="http://schemas.microsoft.com/office/drawing/2014/main" id="{AAE38284-E582-43A1-B624-584952A047F5}"/>
                  </a:ext>
                </a:extLst>
              </p:cNvPr>
              <p:cNvGraphicFramePr>
                <a:graphicFrameLocks noGrp="1"/>
              </p:cNvGraphicFramePr>
              <p:nvPr>
                <p:extLst>
                  <p:ext uri="{D42A27DB-BD31-4B8C-83A1-F6EECF244321}">
                    <p14:modId xmlns:p14="http://schemas.microsoft.com/office/powerpoint/2010/main" val="3603651089"/>
                  </p:ext>
                </p:extLst>
              </p:nvPr>
            </p:nvGraphicFramePr>
            <p:xfrm>
              <a:off x="448408" y="708364"/>
              <a:ext cx="11483999" cy="5850839"/>
            </p:xfrm>
            <a:graphic>
              <a:graphicData uri="http://schemas.openxmlformats.org/drawingml/2006/table">
                <a:tbl>
                  <a:tblPr/>
                  <a:tblGrid>
                    <a:gridCol w="1612679">
                      <a:extLst>
                        <a:ext uri="{9D8B030D-6E8A-4147-A177-3AD203B41FA5}">
                          <a16:colId xmlns:a16="http://schemas.microsoft.com/office/drawing/2014/main" val="2327041324"/>
                        </a:ext>
                      </a:extLst>
                    </a:gridCol>
                    <a:gridCol w="3256426">
                      <a:extLst>
                        <a:ext uri="{9D8B030D-6E8A-4147-A177-3AD203B41FA5}">
                          <a16:colId xmlns:a16="http://schemas.microsoft.com/office/drawing/2014/main" val="2178771276"/>
                        </a:ext>
                      </a:extLst>
                    </a:gridCol>
                    <a:gridCol w="1809123">
                      <a:extLst>
                        <a:ext uri="{9D8B030D-6E8A-4147-A177-3AD203B41FA5}">
                          <a16:colId xmlns:a16="http://schemas.microsoft.com/office/drawing/2014/main" val="3735228725"/>
                        </a:ext>
                      </a:extLst>
                    </a:gridCol>
                    <a:gridCol w="2504940">
                      <a:extLst>
                        <a:ext uri="{9D8B030D-6E8A-4147-A177-3AD203B41FA5}">
                          <a16:colId xmlns:a16="http://schemas.microsoft.com/office/drawing/2014/main" val="3122386940"/>
                        </a:ext>
                      </a:extLst>
                    </a:gridCol>
                    <a:gridCol w="2300831">
                      <a:extLst>
                        <a:ext uri="{9D8B030D-6E8A-4147-A177-3AD203B41FA5}">
                          <a16:colId xmlns:a16="http://schemas.microsoft.com/office/drawing/2014/main" val="3154388146"/>
                        </a:ext>
                      </a:extLst>
                    </a:gridCol>
                  </a:tblGrid>
                  <a:tr h="306302">
                    <a:tc>
                      <a:txBody>
                        <a:bodyPr/>
                        <a:lstStyle/>
                        <a:p>
                          <a:pPr algn="ctr"/>
                          <a:r>
                            <a:rPr lang="zh-CN" altLang="en-US" sz="1500" b="1" dirty="0">
                              <a:effectLst/>
                            </a:rPr>
                            <a:t>核函数</a:t>
                          </a:r>
                        </a:p>
                      </a:txBody>
                      <a:tcPr marL="77702" marR="77702" marT="38851" marB="38851"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500" b="1" dirty="0">
                              <a:effectLst/>
                            </a:rPr>
                            <a:t>数学表达式</a:t>
                          </a:r>
                        </a:p>
                      </a:txBody>
                      <a:tcPr marL="77702" marR="77702" marT="38851" marB="38851"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500" b="1" dirty="0">
                              <a:effectLst/>
                            </a:rPr>
                            <a:t>特点</a:t>
                          </a:r>
                        </a:p>
                      </a:txBody>
                      <a:tcPr marL="77702" marR="77702" marT="38851" marB="38851"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500" b="1" dirty="0">
                              <a:effectLst/>
                            </a:rPr>
                            <a:t>不同之处</a:t>
                          </a:r>
                        </a:p>
                      </a:txBody>
                      <a:tcPr marL="77702" marR="77702" marT="38851" marB="38851"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500" b="1" dirty="0">
                              <a:effectLst/>
                            </a:rPr>
                            <a:t>使用场景</a:t>
                          </a:r>
                        </a:p>
                      </a:txBody>
                      <a:tcPr marL="77702" marR="77702" marT="38851" marB="38851"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282341"/>
                      </a:ext>
                    </a:extLst>
                  </a:tr>
                  <a:tr h="953431">
                    <a:tc>
                      <a:txBody>
                        <a:bodyPr/>
                        <a:lstStyle/>
                        <a:p>
                          <a:pPr algn="ctr"/>
                          <a:r>
                            <a:rPr lang="zh-CN" altLang="en-US" sz="1500" b="1" dirty="0">
                              <a:effectLst/>
                            </a:rPr>
                            <a:t>均匀核</a:t>
                          </a:r>
                          <a:endParaRPr lang="zh-CN" altLang="en-US" sz="1500" dirty="0">
                            <a:effectLst/>
                          </a:endParaRPr>
                        </a:p>
                      </a:txBody>
                      <a:tcPr marL="77702" marR="77702" marT="38851" marB="38851" anchor="ctr">
                        <a:lnL>
                          <a:noFill/>
                        </a:lnL>
                        <a:lnR>
                          <a:noFill/>
                        </a:lnR>
                        <a:lnT w="12700" cap="flat" cmpd="sng" algn="ctr">
                          <a:solidFill>
                            <a:schemeClr val="tx1"/>
                          </a:solidFill>
                          <a:prstDash val="solid"/>
                          <a:round/>
                          <a:headEnd type="none" w="med" len="med"/>
                          <a:tailEnd type="none" w="med" len="med"/>
                        </a:lnT>
                        <a:lnB>
                          <a:noFill/>
                        </a:lnB>
                      </a:tcPr>
                    </a:tc>
                    <a:tc>
                      <a:txBody>
                        <a:bodyPr/>
                        <a:lstStyle/>
                        <a:p>
                          <a:endParaRPr lang="zh-CN"/>
                        </a:p>
                      </a:txBody>
                      <a:tcPr marL="77702" marR="77702" marT="38851" marB="38851" anchor="ctr">
                        <a:lnL>
                          <a:noFill/>
                        </a:lnL>
                        <a:lnR>
                          <a:noFill/>
                        </a:lnR>
                        <a:lnT w="12700" cap="flat" cmpd="sng" algn="ctr">
                          <a:solidFill>
                            <a:schemeClr val="tx1"/>
                          </a:solidFill>
                          <a:prstDash val="solid"/>
                          <a:round/>
                          <a:headEnd type="none" w="med" len="med"/>
                          <a:tailEnd type="none" w="med" len="med"/>
                        </a:lnT>
                        <a:lnB>
                          <a:noFill/>
                        </a:lnB>
                        <a:blipFill>
                          <a:blip r:embed="rId4"/>
                          <a:stretch>
                            <a:fillRect l="-49625" t="-34395" r="-203558" b="-480892"/>
                          </a:stretch>
                        </a:blipFill>
                      </a:tcPr>
                    </a:tc>
                    <a:tc>
                      <a:txBody>
                        <a:bodyPr/>
                        <a:lstStyle/>
                        <a:p>
                          <a:pPr algn="ctr"/>
                          <a:r>
                            <a:rPr lang="zh-CN" altLang="en-US" sz="1500" dirty="0">
                              <a:effectLst/>
                            </a:rPr>
                            <a:t>权重均匀，边界不连续</a:t>
                          </a:r>
                        </a:p>
                      </a:txBody>
                      <a:tcPr marL="77702" marR="77702" marT="38851" marB="38851"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a:r>
                            <a:rPr lang="zh-CN" altLang="en-US" sz="1500">
                              <a:effectLst/>
                            </a:rPr>
                            <a:t>计算简单，平滑效果差</a:t>
                          </a:r>
                        </a:p>
                      </a:txBody>
                      <a:tcPr marL="77702" marR="77702" marT="38851" marB="38851"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a:r>
                            <a:rPr lang="zh-CN" altLang="en-US" sz="1500">
                              <a:effectLst/>
                            </a:rPr>
                            <a:t>快速计算或初步数据探索</a:t>
                          </a:r>
                        </a:p>
                      </a:txBody>
                      <a:tcPr marL="77702" marR="77702" marT="38851" marB="38851" anchor="ctr">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950396533"/>
                      </a:ext>
                    </a:extLst>
                  </a:tr>
                  <a:tr h="856212">
                    <a:tc>
                      <a:txBody>
                        <a:bodyPr/>
                        <a:lstStyle/>
                        <a:p>
                          <a:pPr algn="ctr"/>
                          <a:r>
                            <a:rPr lang="zh-CN" altLang="en-US" sz="1500" b="1" dirty="0">
                              <a:effectLst/>
                            </a:rPr>
                            <a:t>三角核</a:t>
                          </a:r>
                          <a:endParaRPr lang="zh-CN" altLang="en-US" sz="1500" dirty="0">
                            <a:effectLst/>
                          </a:endParaRPr>
                        </a:p>
                      </a:txBody>
                      <a:tcPr marL="77702" marR="77702" marT="38851" marB="38851" anchor="ctr">
                        <a:lnL>
                          <a:noFill/>
                        </a:lnL>
                        <a:lnR>
                          <a:noFill/>
                        </a:lnR>
                        <a:lnT>
                          <a:noFill/>
                        </a:lnT>
                        <a:lnB>
                          <a:noFill/>
                        </a:lnB>
                      </a:tcPr>
                    </a:tc>
                    <a:tc>
                      <a:txBody>
                        <a:bodyPr/>
                        <a:lstStyle/>
                        <a:p>
                          <a:endParaRPr lang="zh-CN"/>
                        </a:p>
                      </a:txBody>
                      <a:tcPr marL="77702" marR="77702" marT="38851" marB="38851" anchor="ctr">
                        <a:lnL>
                          <a:noFill/>
                        </a:lnL>
                        <a:lnR>
                          <a:noFill/>
                        </a:lnR>
                        <a:lnT>
                          <a:noFill/>
                        </a:lnT>
                        <a:lnB>
                          <a:noFill/>
                        </a:lnB>
                        <a:blipFill>
                          <a:blip r:embed="rId4"/>
                          <a:stretch>
                            <a:fillRect l="-49625" t="-150714" r="-203558" b="-439286"/>
                          </a:stretch>
                        </a:blipFill>
                      </a:tcPr>
                    </a:tc>
                    <a:tc>
                      <a:txBody>
                        <a:bodyPr/>
                        <a:lstStyle/>
                        <a:p>
                          <a:pPr algn="ctr"/>
                          <a:r>
                            <a:rPr lang="zh-CN" altLang="en-US" sz="1500" dirty="0">
                              <a:effectLst/>
                            </a:rPr>
                            <a:t>权重线性递减，边界不连续</a:t>
                          </a:r>
                        </a:p>
                      </a:txBody>
                      <a:tcPr marL="77702" marR="77702" marT="38851" marB="38851" anchor="ctr">
                        <a:lnL>
                          <a:noFill/>
                        </a:lnL>
                        <a:lnR>
                          <a:noFill/>
                        </a:lnR>
                        <a:lnT>
                          <a:noFill/>
                        </a:lnT>
                        <a:lnB>
                          <a:noFill/>
                        </a:lnB>
                      </a:tcPr>
                    </a:tc>
                    <a:tc>
                      <a:txBody>
                        <a:bodyPr/>
                        <a:lstStyle/>
                        <a:p>
                          <a:pPr algn="ctr"/>
                          <a:r>
                            <a:rPr lang="zh-CN" altLang="en-US" sz="1500">
                              <a:effectLst/>
                            </a:rPr>
                            <a:t>比均匀核更平滑</a:t>
                          </a:r>
                        </a:p>
                      </a:txBody>
                      <a:tcPr marL="77702" marR="77702" marT="38851" marB="38851" anchor="ctr">
                        <a:lnL>
                          <a:noFill/>
                        </a:lnL>
                        <a:lnR>
                          <a:noFill/>
                        </a:lnR>
                        <a:lnT>
                          <a:noFill/>
                        </a:lnT>
                        <a:lnB>
                          <a:noFill/>
                        </a:lnB>
                      </a:tcPr>
                    </a:tc>
                    <a:tc>
                      <a:txBody>
                        <a:bodyPr/>
                        <a:lstStyle/>
                        <a:p>
                          <a:pPr algn="ctr"/>
                          <a:r>
                            <a:rPr lang="zh-CN" altLang="en-US" sz="1500" dirty="0">
                              <a:effectLst/>
                            </a:rPr>
                            <a:t>简单平滑</a:t>
                          </a:r>
                        </a:p>
                      </a:txBody>
                      <a:tcPr marL="77702" marR="77702" marT="38851" marB="38851" anchor="ctr">
                        <a:lnL>
                          <a:noFill/>
                        </a:lnL>
                        <a:lnR>
                          <a:noFill/>
                        </a:lnR>
                        <a:lnT>
                          <a:noFill/>
                        </a:lnT>
                        <a:lnB>
                          <a:noFill/>
                        </a:lnB>
                      </a:tcPr>
                    </a:tc>
                    <a:extLst>
                      <a:ext uri="{0D108BD9-81ED-4DB2-BD59-A6C34878D82A}">
                        <a16:rowId xmlns:a16="http://schemas.microsoft.com/office/drawing/2014/main" val="1446151894"/>
                      </a:ext>
                    </a:extLst>
                  </a:tr>
                  <a:tr h="762994">
                    <a:tc>
                      <a:txBody>
                        <a:bodyPr/>
                        <a:lstStyle/>
                        <a:p>
                          <a:pPr algn="ctr"/>
                          <a:r>
                            <a:rPr lang="en-US" sz="1500" b="1" dirty="0" err="1">
                              <a:effectLst/>
                            </a:rPr>
                            <a:t>Epanechnikov</a:t>
                          </a:r>
                          <a:r>
                            <a:rPr lang="zh-CN" altLang="en-US" sz="1500" b="1" dirty="0">
                              <a:effectLst/>
                            </a:rPr>
                            <a:t>核</a:t>
                          </a:r>
                          <a:endParaRPr lang="zh-CN" altLang="en-US" sz="1500" dirty="0">
                            <a:effectLst/>
                          </a:endParaRPr>
                        </a:p>
                      </a:txBody>
                      <a:tcPr marL="77702" marR="77702" marT="38851" marB="38851" anchor="ctr">
                        <a:lnL>
                          <a:noFill/>
                        </a:lnL>
                        <a:lnR>
                          <a:noFill/>
                        </a:lnR>
                        <a:lnT>
                          <a:noFill/>
                        </a:lnT>
                        <a:lnB>
                          <a:noFill/>
                        </a:lnB>
                      </a:tcPr>
                    </a:tc>
                    <a:tc>
                      <a:txBody>
                        <a:bodyPr/>
                        <a:lstStyle/>
                        <a:p>
                          <a:endParaRPr lang="zh-CN"/>
                        </a:p>
                      </a:txBody>
                      <a:tcPr marL="77702" marR="77702" marT="38851" marB="38851" anchor="ctr">
                        <a:lnL>
                          <a:noFill/>
                        </a:lnL>
                        <a:lnR>
                          <a:noFill/>
                        </a:lnR>
                        <a:lnT>
                          <a:noFill/>
                        </a:lnT>
                        <a:lnB>
                          <a:noFill/>
                        </a:lnB>
                        <a:blipFill>
                          <a:blip r:embed="rId4"/>
                          <a:stretch>
                            <a:fillRect l="-49625" t="-280800" r="-203558" b="-392000"/>
                          </a:stretch>
                        </a:blipFill>
                      </a:tcPr>
                    </a:tc>
                    <a:tc>
                      <a:txBody>
                        <a:bodyPr/>
                        <a:lstStyle/>
                        <a:p>
                          <a:pPr algn="ctr"/>
                          <a:r>
                            <a:rPr lang="zh-CN" altLang="en-US" sz="1500" dirty="0">
                              <a:effectLst/>
                            </a:rPr>
                            <a:t>抛物线形，中心权重最高</a:t>
                          </a:r>
                        </a:p>
                      </a:txBody>
                      <a:tcPr marL="77702" marR="77702" marT="38851" marB="38851" anchor="ctr">
                        <a:lnL>
                          <a:noFill/>
                        </a:lnL>
                        <a:lnR>
                          <a:noFill/>
                        </a:lnR>
                        <a:lnT>
                          <a:noFill/>
                        </a:lnT>
                        <a:lnB>
                          <a:noFill/>
                        </a:lnB>
                      </a:tcPr>
                    </a:tc>
                    <a:tc>
                      <a:txBody>
                        <a:bodyPr/>
                        <a:lstStyle/>
                        <a:p>
                          <a:pPr algn="ctr"/>
                          <a:r>
                            <a:rPr lang="zh-CN" altLang="en-US" sz="1500">
                              <a:effectLst/>
                            </a:rPr>
                            <a:t>理论最优（均方误差最小）</a:t>
                          </a:r>
                        </a:p>
                      </a:txBody>
                      <a:tcPr marL="77702" marR="77702" marT="38851" marB="38851" anchor="ctr">
                        <a:lnL>
                          <a:noFill/>
                        </a:lnL>
                        <a:lnR>
                          <a:noFill/>
                        </a:lnR>
                        <a:lnT>
                          <a:noFill/>
                        </a:lnT>
                        <a:lnB>
                          <a:noFill/>
                        </a:lnB>
                      </a:tcPr>
                    </a:tc>
                    <a:tc>
                      <a:txBody>
                        <a:bodyPr/>
                        <a:lstStyle/>
                        <a:p>
                          <a:pPr algn="ctr"/>
                          <a:r>
                            <a:rPr lang="zh-CN" altLang="en-US" sz="1500" dirty="0">
                              <a:effectLst/>
                            </a:rPr>
                            <a:t>通用密度估计</a:t>
                          </a:r>
                        </a:p>
                      </a:txBody>
                      <a:tcPr marL="77702" marR="77702" marT="38851" marB="38851" anchor="ctr">
                        <a:lnL>
                          <a:noFill/>
                        </a:lnL>
                        <a:lnR>
                          <a:noFill/>
                        </a:lnR>
                        <a:lnT>
                          <a:noFill/>
                        </a:lnT>
                        <a:lnB>
                          <a:noFill/>
                        </a:lnB>
                      </a:tcPr>
                    </a:tc>
                    <a:extLst>
                      <a:ext uri="{0D108BD9-81ED-4DB2-BD59-A6C34878D82A}">
                        <a16:rowId xmlns:a16="http://schemas.microsoft.com/office/drawing/2014/main" val="2975255010"/>
                      </a:ext>
                    </a:extLst>
                  </a:tr>
                  <a:tr h="668887">
                    <a:tc>
                      <a:txBody>
                        <a:bodyPr/>
                        <a:lstStyle/>
                        <a:p>
                          <a:pPr algn="ctr"/>
                          <a:r>
                            <a:rPr lang="zh-CN" altLang="en-US" sz="1500" b="1" dirty="0">
                              <a:effectLst/>
                            </a:rPr>
                            <a:t>高斯核</a:t>
                          </a:r>
                          <a:endParaRPr lang="zh-CN" altLang="en-US" sz="1500" dirty="0">
                            <a:effectLst/>
                          </a:endParaRPr>
                        </a:p>
                      </a:txBody>
                      <a:tcPr marL="77702" marR="77702" marT="38851" marB="38851" anchor="ctr">
                        <a:lnL>
                          <a:noFill/>
                        </a:lnL>
                        <a:lnR>
                          <a:noFill/>
                        </a:lnR>
                        <a:lnT>
                          <a:noFill/>
                        </a:lnT>
                        <a:lnB>
                          <a:noFill/>
                        </a:lnB>
                      </a:tcPr>
                    </a:tc>
                    <a:tc>
                      <a:txBody>
                        <a:bodyPr/>
                        <a:lstStyle/>
                        <a:p>
                          <a:endParaRPr lang="zh-CN"/>
                        </a:p>
                      </a:txBody>
                      <a:tcPr marL="77702" marR="77702" marT="38851" marB="38851" anchor="ctr">
                        <a:lnL>
                          <a:noFill/>
                        </a:lnL>
                        <a:lnR>
                          <a:noFill/>
                        </a:lnR>
                        <a:lnT>
                          <a:noFill/>
                        </a:lnT>
                        <a:lnB>
                          <a:noFill/>
                        </a:lnB>
                        <a:blipFill>
                          <a:blip r:embed="rId4"/>
                          <a:stretch>
                            <a:fillRect l="-49625" t="-432727" r="-203558" b="-345455"/>
                          </a:stretch>
                        </a:blipFill>
                      </a:tcPr>
                    </a:tc>
                    <a:tc>
                      <a:txBody>
                        <a:bodyPr/>
                        <a:lstStyle/>
                        <a:p>
                          <a:pPr algn="ctr"/>
                          <a:r>
                            <a:rPr lang="zh-CN" altLang="en-US" sz="1500" dirty="0">
                              <a:effectLst/>
                            </a:rPr>
                            <a:t>无限支持，高度平滑</a:t>
                          </a:r>
                        </a:p>
                      </a:txBody>
                      <a:tcPr marL="77702" marR="77702" marT="38851" marB="38851" anchor="ctr">
                        <a:lnL>
                          <a:noFill/>
                        </a:lnL>
                        <a:lnR>
                          <a:noFill/>
                        </a:lnR>
                        <a:lnT>
                          <a:noFill/>
                        </a:lnT>
                        <a:lnB>
                          <a:noFill/>
                        </a:lnB>
                      </a:tcPr>
                    </a:tc>
                    <a:tc>
                      <a:txBody>
                        <a:bodyPr/>
                        <a:lstStyle/>
                        <a:p>
                          <a:pPr algn="ctr"/>
                          <a:r>
                            <a:rPr lang="zh-CN" altLang="en-US" sz="1500">
                              <a:effectLst/>
                            </a:rPr>
                            <a:t>计算成本高，适合复杂分布</a:t>
                          </a:r>
                        </a:p>
                      </a:txBody>
                      <a:tcPr marL="77702" marR="77702" marT="38851" marB="38851" anchor="ctr">
                        <a:lnL>
                          <a:noFill/>
                        </a:lnL>
                        <a:lnR>
                          <a:noFill/>
                        </a:lnR>
                        <a:lnT>
                          <a:noFill/>
                        </a:lnT>
                        <a:lnB>
                          <a:noFill/>
                        </a:lnB>
                      </a:tcPr>
                    </a:tc>
                    <a:tc>
                      <a:txBody>
                        <a:bodyPr/>
                        <a:lstStyle/>
                        <a:p>
                          <a:pPr algn="ctr"/>
                          <a:r>
                            <a:rPr lang="zh-CN" altLang="en-US" sz="1500" dirty="0">
                              <a:effectLst/>
                            </a:rPr>
                            <a:t>高精度平滑需求（图像处理等）</a:t>
                          </a:r>
                        </a:p>
                      </a:txBody>
                      <a:tcPr marL="77702" marR="77702" marT="38851" marB="38851" anchor="ctr">
                        <a:lnL>
                          <a:noFill/>
                        </a:lnL>
                        <a:lnR>
                          <a:noFill/>
                        </a:lnR>
                        <a:lnT>
                          <a:noFill/>
                        </a:lnT>
                        <a:lnB>
                          <a:noFill/>
                        </a:lnB>
                      </a:tcPr>
                    </a:tc>
                    <a:extLst>
                      <a:ext uri="{0D108BD9-81ED-4DB2-BD59-A6C34878D82A}">
                        <a16:rowId xmlns:a16="http://schemas.microsoft.com/office/drawing/2014/main" val="1535078387"/>
                      </a:ext>
                    </a:extLst>
                  </a:tr>
                  <a:tr h="762994">
                    <a:tc>
                      <a:txBody>
                        <a:bodyPr/>
                        <a:lstStyle/>
                        <a:p>
                          <a:pPr algn="ctr"/>
                          <a:r>
                            <a:rPr lang="zh-CN" altLang="en-US" sz="1500" b="1" dirty="0">
                              <a:effectLst/>
                            </a:rPr>
                            <a:t>四次核</a:t>
                          </a:r>
                          <a:endParaRPr lang="zh-CN" altLang="en-US" sz="1500" dirty="0">
                            <a:effectLst/>
                          </a:endParaRPr>
                        </a:p>
                      </a:txBody>
                      <a:tcPr marL="77702" marR="77702" marT="38851" marB="38851" anchor="ctr">
                        <a:lnL>
                          <a:noFill/>
                        </a:lnL>
                        <a:lnR>
                          <a:noFill/>
                        </a:lnR>
                        <a:lnT>
                          <a:noFill/>
                        </a:lnT>
                        <a:lnB>
                          <a:noFill/>
                        </a:lnB>
                      </a:tcPr>
                    </a:tc>
                    <a:tc>
                      <a:txBody>
                        <a:bodyPr/>
                        <a:lstStyle/>
                        <a:p>
                          <a:endParaRPr lang="zh-CN"/>
                        </a:p>
                      </a:txBody>
                      <a:tcPr marL="77702" marR="77702" marT="38851" marB="38851" anchor="ctr">
                        <a:lnL>
                          <a:noFill/>
                        </a:lnL>
                        <a:lnR>
                          <a:noFill/>
                        </a:lnR>
                        <a:lnT>
                          <a:noFill/>
                        </a:lnT>
                        <a:lnB>
                          <a:noFill/>
                        </a:lnB>
                        <a:blipFill>
                          <a:blip r:embed="rId4"/>
                          <a:stretch>
                            <a:fillRect l="-49625" t="-468800" r="-203558" b="-204000"/>
                          </a:stretch>
                        </a:blipFill>
                      </a:tcPr>
                    </a:tc>
                    <a:tc>
                      <a:txBody>
                        <a:bodyPr/>
                        <a:lstStyle/>
                        <a:p>
                          <a:pPr algn="ctr"/>
                          <a:r>
                            <a:rPr lang="zh-CN" altLang="en-US" sz="1500" dirty="0">
                              <a:effectLst/>
                            </a:rPr>
                            <a:t>四次多项式，边缘平滑</a:t>
                          </a:r>
                        </a:p>
                      </a:txBody>
                      <a:tcPr marL="77702" marR="77702" marT="38851" marB="38851" anchor="ctr">
                        <a:lnL>
                          <a:noFill/>
                        </a:lnL>
                        <a:lnR>
                          <a:noFill/>
                        </a:lnR>
                        <a:lnT>
                          <a:noFill/>
                        </a:lnT>
                        <a:lnB>
                          <a:noFill/>
                        </a:lnB>
                      </a:tcPr>
                    </a:tc>
                    <a:tc>
                      <a:txBody>
                        <a:bodyPr/>
                        <a:lstStyle/>
                        <a:p>
                          <a:pPr algn="ctr"/>
                          <a:r>
                            <a:rPr lang="zh-CN" altLang="en-US" sz="1500">
                              <a:effectLst/>
                            </a:rPr>
                            <a:t>比</a:t>
                          </a:r>
                          <a:r>
                            <a:rPr lang="en-US" sz="1500">
                              <a:effectLst/>
                            </a:rPr>
                            <a:t>Epanechnikov</a:t>
                          </a:r>
                          <a:r>
                            <a:rPr lang="zh-CN" altLang="en-US" sz="1500">
                              <a:effectLst/>
                            </a:rPr>
                            <a:t>核更平滑</a:t>
                          </a:r>
                        </a:p>
                      </a:txBody>
                      <a:tcPr marL="77702" marR="77702" marT="38851" marB="38851" anchor="ctr">
                        <a:lnL>
                          <a:noFill/>
                        </a:lnL>
                        <a:lnR>
                          <a:noFill/>
                        </a:lnR>
                        <a:lnT>
                          <a:noFill/>
                        </a:lnT>
                        <a:lnB>
                          <a:noFill/>
                        </a:lnB>
                      </a:tcPr>
                    </a:tc>
                    <a:tc>
                      <a:txBody>
                        <a:bodyPr/>
                        <a:lstStyle/>
                        <a:p>
                          <a:pPr algn="ctr"/>
                          <a:r>
                            <a:rPr lang="zh-CN" altLang="en-US" sz="1500" dirty="0">
                              <a:effectLst/>
                            </a:rPr>
                            <a:t>地理空间热点</a:t>
                          </a:r>
                        </a:p>
                      </a:txBody>
                      <a:tcPr marL="77702" marR="77702" marT="38851" marB="38851" anchor="ctr">
                        <a:lnL>
                          <a:noFill/>
                        </a:lnL>
                        <a:lnR>
                          <a:noFill/>
                        </a:lnR>
                        <a:lnT>
                          <a:noFill/>
                        </a:lnT>
                        <a:lnB>
                          <a:noFill/>
                        </a:lnB>
                      </a:tcPr>
                    </a:tc>
                    <a:extLst>
                      <a:ext uri="{0D108BD9-81ED-4DB2-BD59-A6C34878D82A}">
                        <a16:rowId xmlns:a16="http://schemas.microsoft.com/office/drawing/2014/main" val="1392581322"/>
                      </a:ext>
                    </a:extLst>
                  </a:tr>
                  <a:tr h="777025">
                    <a:tc>
                      <a:txBody>
                        <a:bodyPr/>
                        <a:lstStyle/>
                        <a:p>
                          <a:pPr algn="ctr"/>
                          <a:r>
                            <a:rPr lang="zh-CN" altLang="en-US" sz="1500" b="1" dirty="0">
                              <a:effectLst/>
                            </a:rPr>
                            <a:t>余弦核</a:t>
                          </a:r>
                          <a:endParaRPr lang="zh-CN" altLang="en-US" sz="1500" dirty="0">
                            <a:effectLst/>
                          </a:endParaRPr>
                        </a:p>
                      </a:txBody>
                      <a:tcPr marL="77702" marR="77702" marT="38851" marB="38851" anchor="ctr">
                        <a:lnL>
                          <a:noFill/>
                        </a:lnL>
                        <a:lnR>
                          <a:noFill/>
                        </a:lnR>
                        <a:lnT>
                          <a:noFill/>
                        </a:lnT>
                        <a:lnB>
                          <a:noFill/>
                        </a:lnB>
                      </a:tcPr>
                    </a:tc>
                    <a:tc>
                      <a:txBody>
                        <a:bodyPr/>
                        <a:lstStyle/>
                        <a:p>
                          <a:endParaRPr lang="zh-CN"/>
                        </a:p>
                      </a:txBody>
                      <a:tcPr marL="77702" marR="77702" marT="38851" marB="38851" anchor="ctr">
                        <a:lnL>
                          <a:noFill/>
                        </a:lnL>
                        <a:lnR>
                          <a:noFill/>
                        </a:lnR>
                        <a:lnT>
                          <a:noFill/>
                        </a:lnT>
                        <a:lnB>
                          <a:noFill/>
                        </a:lnB>
                        <a:blipFill>
                          <a:blip r:embed="rId4"/>
                          <a:stretch>
                            <a:fillRect l="-49625" t="-555469" r="-203558" b="-99219"/>
                          </a:stretch>
                        </a:blipFill>
                      </a:tcPr>
                    </a:tc>
                    <a:tc>
                      <a:txBody>
                        <a:bodyPr/>
                        <a:lstStyle/>
                        <a:p>
                          <a:pPr algn="ctr"/>
                          <a:r>
                            <a:rPr lang="zh-CN" altLang="en-US" sz="1500" dirty="0">
                              <a:effectLst/>
                            </a:rPr>
                            <a:t>余弦曲线，边界平缓</a:t>
                          </a:r>
                        </a:p>
                      </a:txBody>
                      <a:tcPr marL="77702" marR="77702" marT="38851" marB="38851" anchor="ctr">
                        <a:lnL>
                          <a:noFill/>
                        </a:lnL>
                        <a:lnR>
                          <a:noFill/>
                        </a:lnR>
                        <a:lnT>
                          <a:noFill/>
                        </a:lnT>
                        <a:lnB>
                          <a:noFill/>
                        </a:lnB>
                      </a:tcPr>
                    </a:tc>
                    <a:tc>
                      <a:txBody>
                        <a:bodyPr/>
                        <a:lstStyle/>
                        <a:p>
                          <a:pPr algn="ctr"/>
                          <a:r>
                            <a:rPr lang="zh-CN" altLang="en-US" sz="1500" dirty="0">
                              <a:effectLst/>
                            </a:rPr>
                            <a:t>对边界效应敏感度低</a:t>
                          </a:r>
                        </a:p>
                      </a:txBody>
                      <a:tcPr marL="77702" marR="77702" marT="38851" marB="38851" anchor="ctr">
                        <a:lnL>
                          <a:noFill/>
                        </a:lnL>
                        <a:lnR>
                          <a:noFill/>
                        </a:lnR>
                        <a:lnT>
                          <a:noFill/>
                        </a:lnT>
                        <a:lnB>
                          <a:noFill/>
                        </a:lnB>
                      </a:tcPr>
                    </a:tc>
                    <a:tc>
                      <a:txBody>
                        <a:bodyPr/>
                        <a:lstStyle/>
                        <a:p>
                          <a:pPr algn="ctr"/>
                          <a:r>
                            <a:rPr lang="zh-CN" altLang="en-US" sz="1500" dirty="0">
                              <a:effectLst/>
                            </a:rPr>
                            <a:t>对称分布数据</a:t>
                          </a:r>
                        </a:p>
                      </a:txBody>
                      <a:tcPr marL="77702" marR="77702" marT="38851" marB="38851" anchor="ctr">
                        <a:lnL>
                          <a:noFill/>
                        </a:lnL>
                        <a:lnR>
                          <a:noFill/>
                        </a:lnR>
                        <a:lnT>
                          <a:noFill/>
                        </a:lnT>
                        <a:lnB>
                          <a:noFill/>
                        </a:lnB>
                      </a:tcPr>
                    </a:tc>
                    <a:extLst>
                      <a:ext uri="{0D108BD9-81ED-4DB2-BD59-A6C34878D82A}">
                        <a16:rowId xmlns:a16="http://schemas.microsoft.com/office/drawing/2014/main" val="2895959395"/>
                      </a:ext>
                    </a:extLst>
                  </a:tr>
                  <a:tr h="762994">
                    <a:tc>
                      <a:txBody>
                        <a:bodyPr/>
                        <a:lstStyle/>
                        <a:p>
                          <a:pPr algn="ctr"/>
                          <a:r>
                            <a:rPr lang="zh-CN" altLang="en-US" sz="1500" b="1" dirty="0">
                              <a:effectLst/>
                            </a:rPr>
                            <a:t>双权重核</a:t>
                          </a:r>
                          <a:endParaRPr lang="zh-CN" altLang="en-US" sz="1500" dirty="0">
                            <a:effectLst/>
                          </a:endParaRPr>
                        </a:p>
                      </a:txBody>
                      <a:tcPr marL="77702" marR="77702" marT="38851" marB="38851" anchor="ctr">
                        <a:lnL>
                          <a:noFill/>
                        </a:lnL>
                        <a:lnR>
                          <a:noFill/>
                        </a:lnR>
                        <a:lnT>
                          <a:noFill/>
                        </a:lnT>
                        <a:lnB w="12700" cap="flat" cmpd="sng" algn="ctr">
                          <a:solidFill>
                            <a:schemeClr val="tx1"/>
                          </a:solidFill>
                          <a:prstDash val="solid"/>
                          <a:round/>
                          <a:headEnd type="none" w="med" len="med"/>
                          <a:tailEnd type="none" w="med" len="med"/>
                        </a:lnB>
                      </a:tcPr>
                    </a:tc>
                    <a:tc>
                      <a:txBody>
                        <a:bodyPr/>
                        <a:lstStyle/>
                        <a:p>
                          <a:endParaRPr lang="zh-CN"/>
                        </a:p>
                      </a:txBody>
                      <a:tcPr marL="77702" marR="77702" marT="38851" marB="38851" anchor="ctr">
                        <a:lnL>
                          <a:noFill/>
                        </a:lnL>
                        <a:lnR>
                          <a:noFill/>
                        </a:lnR>
                        <a:lnT>
                          <a:noFill/>
                        </a:lnT>
                        <a:lnB w="12700" cap="flat" cmpd="sng" algn="ctr">
                          <a:solidFill>
                            <a:schemeClr val="tx1"/>
                          </a:solidFill>
                          <a:prstDash val="solid"/>
                          <a:round/>
                          <a:headEnd type="none" w="med" len="med"/>
                          <a:tailEnd type="none" w="med" len="med"/>
                        </a:lnB>
                        <a:blipFill>
                          <a:blip r:embed="rId4"/>
                          <a:stretch>
                            <a:fillRect l="-49625" t="-671200" r="-203558" b="-1600"/>
                          </a:stretch>
                        </a:blipFill>
                      </a:tcPr>
                    </a:tc>
                    <a:tc>
                      <a:txBody>
                        <a:bodyPr/>
                        <a:lstStyle/>
                        <a:p>
                          <a:pPr algn="ctr"/>
                          <a:r>
                            <a:rPr lang="zh-CN" altLang="en-US" sz="1500" dirty="0">
                              <a:effectLst/>
                            </a:rPr>
                            <a:t>权重快速下降，局部敏感</a:t>
                          </a:r>
                        </a:p>
                      </a:txBody>
                      <a:tcPr marL="77702" marR="77702" marT="38851" marB="38851"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r>
                            <a:rPr lang="zh-CN" altLang="en-US" sz="1500" dirty="0">
                              <a:effectLst/>
                            </a:rPr>
                            <a:t>类似四次核但更陡峭</a:t>
                          </a:r>
                        </a:p>
                      </a:txBody>
                      <a:tcPr marL="77702" marR="77702" marT="38851" marB="38851"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r>
                            <a:rPr lang="zh-CN" altLang="en-US" sz="1500" dirty="0">
                              <a:effectLst/>
                            </a:rPr>
                            <a:t>突出局部聚集（如犯罪热点）</a:t>
                          </a:r>
                        </a:p>
                      </a:txBody>
                      <a:tcPr marL="77702" marR="77702" marT="38851" marB="38851"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0519566"/>
                      </a:ext>
                    </a:extLst>
                  </a:tr>
                </a:tbl>
              </a:graphicData>
            </a:graphic>
          </p:graphicFrame>
        </mc:Fallback>
      </mc:AlternateContent>
    </p:spTree>
    <p:extLst>
      <p:ext uri="{BB962C8B-B14F-4D97-AF65-F5344CB8AC3E}">
        <p14:creationId xmlns:p14="http://schemas.microsoft.com/office/powerpoint/2010/main" val="4237281474"/>
      </p:ext>
    </p:extLst>
  </p:cSld>
  <p:clrMapOvr>
    <a:masterClrMapping/>
  </p:clrMapOvr>
  <mc:AlternateContent xmlns:mc="http://schemas.openxmlformats.org/markup-compatibility/2006" xmlns:p14="http://schemas.microsoft.com/office/powerpoint/2010/main">
    <mc:Choice Requires="p14">
      <p:transition advTm="17901"/>
    </mc:Choice>
    <mc:Fallback xmlns="">
      <p:transition advTm="1790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57914" y="185144"/>
            <a:ext cx="543740" cy="52322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02</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6381875" cy="400110"/>
          </a:xfrm>
          <a:prstGeom prst="rect">
            <a:avLst/>
          </a:prstGeom>
        </p:spPr>
        <p:txBody>
          <a:bodyPr wrap="none">
            <a:spAutoFit/>
          </a:bodyPr>
          <a:lstStyle/>
          <a:p>
            <a:r>
              <a:rPr lang="zh-CN" altLang="en-US" sz="2000" dirty="0">
                <a:solidFill>
                  <a:schemeClr val="bg1"/>
                </a:solidFill>
                <a:latin typeface="微软雅黑" panose="020B0503020204020204" pitchFamily="34" charset="-122"/>
              </a:rPr>
              <a:t>文献分享</a:t>
            </a:r>
            <a:r>
              <a:rPr lang="en-US" altLang="zh-CN" sz="2000" dirty="0">
                <a:solidFill>
                  <a:schemeClr val="bg1"/>
                </a:solidFill>
                <a:latin typeface="微软雅黑" panose="020B0503020204020204" pitchFamily="34" charset="-122"/>
              </a:rPr>
              <a:t>——</a:t>
            </a:r>
            <a:r>
              <a:rPr lang="zh-CN" altLang="en-US" sz="2000" dirty="0">
                <a:solidFill>
                  <a:schemeClr val="bg1"/>
                </a:solidFill>
                <a:latin typeface="微软雅黑" panose="020B0503020204020204" pitchFamily="34" charset="-122"/>
              </a:rPr>
              <a:t>巴西大西洋森林成熟森林损失的惊人模式</a:t>
            </a:r>
          </a:p>
        </p:txBody>
      </p:sp>
      <p:sp>
        <p:nvSpPr>
          <p:cNvPr id="13" name="文本框 12">
            <a:extLst>
              <a:ext uri="{FF2B5EF4-FFF2-40B4-BE49-F238E27FC236}">
                <a16:creationId xmlns:a16="http://schemas.microsoft.com/office/drawing/2014/main" id="{4779B01A-B5A0-47A9-9B03-6A2C4237879C}"/>
              </a:ext>
            </a:extLst>
          </p:cNvPr>
          <p:cNvSpPr txBox="1"/>
          <p:nvPr/>
        </p:nvSpPr>
        <p:spPr>
          <a:xfrm>
            <a:off x="1329440" y="826472"/>
            <a:ext cx="10264066" cy="523220"/>
          </a:xfrm>
          <a:prstGeom prst="rect">
            <a:avLst/>
          </a:prstGeom>
          <a:noFill/>
        </p:spPr>
        <p:txBody>
          <a:bodyPr wrap="square" rtlCol="0">
            <a:spAutoFit/>
          </a:bodyPr>
          <a:lstStyle/>
          <a:p>
            <a:pPr fontAlgn="auto">
              <a:spcBef>
                <a:spcPts val="1200"/>
              </a:spcBef>
            </a:pPr>
            <a:r>
              <a:rPr lang="en-US" altLang="zh-CN" sz="2800" dirty="0">
                <a:solidFill>
                  <a:srgbClr val="FF0000"/>
                </a:solidFill>
              </a:rPr>
              <a:t>2.4  </a:t>
            </a:r>
            <a:r>
              <a:rPr lang="zh-CN" altLang="en-US" sz="2800" dirty="0">
                <a:solidFill>
                  <a:srgbClr val="FF0000"/>
                </a:solidFill>
              </a:rPr>
              <a:t>毁林热点</a:t>
            </a:r>
            <a:endParaRPr lang="en-US" altLang="zh-CN" sz="2400" dirty="0"/>
          </a:p>
        </p:txBody>
      </p:sp>
      <p:pic>
        <p:nvPicPr>
          <p:cNvPr id="14" name="图片 13">
            <a:extLst>
              <a:ext uri="{FF2B5EF4-FFF2-40B4-BE49-F238E27FC236}">
                <a16:creationId xmlns:a16="http://schemas.microsoft.com/office/drawing/2014/main" id="{035D4AEF-E280-4190-9D0F-9C089A75D518}"/>
              </a:ext>
            </a:extLst>
          </p:cNvPr>
          <p:cNvPicPr>
            <a:picLocks noChangeAspect="1"/>
          </p:cNvPicPr>
          <p:nvPr/>
        </p:nvPicPr>
        <p:blipFill>
          <a:blip r:embed="rId4"/>
          <a:stretch>
            <a:fillRect/>
          </a:stretch>
        </p:blipFill>
        <p:spPr>
          <a:xfrm>
            <a:off x="5831174" y="661735"/>
            <a:ext cx="5702912" cy="6092337"/>
          </a:xfrm>
          <a:prstGeom prst="rect">
            <a:avLst/>
          </a:prstGeom>
        </p:spPr>
      </p:pic>
    </p:spTree>
    <p:extLst>
      <p:ext uri="{BB962C8B-B14F-4D97-AF65-F5344CB8AC3E}">
        <p14:creationId xmlns:p14="http://schemas.microsoft.com/office/powerpoint/2010/main" val="2049390420"/>
      </p:ext>
    </p:extLst>
  </p:cSld>
  <p:clrMapOvr>
    <a:masterClrMapping/>
  </p:clrMapOvr>
  <mc:AlternateContent xmlns:mc="http://schemas.openxmlformats.org/markup-compatibility/2006" xmlns:p14="http://schemas.microsoft.com/office/powerpoint/2010/main">
    <mc:Choice Requires="p14">
      <p:transition advTm="17901"/>
    </mc:Choice>
    <mc:Fallback xmlns="">
      <p:transition advTm="1790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圆角 36"/>
          <p:cNvSpPr/>
          <p:nvPr/>
        </p:nvSpPr>
        <p:spPr>
          <a:xfrm rot="5400000">
            <a:off x="5419298" y="85298"/>
            <a:ext cx="540604" cy="13004800"/>
          </a:xfrm>
          <a:prstGeom prst="roundRect">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812800" y="0"/>
            <a:ext cx="5080000" cy="6857999"/>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4079875" y="2120899"/>
            <a:ext cx="374650" cy="261620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922715" y="2540817"/>
            <a:ext cx="2088652" cy="1323439"/>
          </a:xfrm>
          <a:prstGeom prst="rect">
            <a:avLst/>
          </a:prstGeom>
          <a:noFill/>
        </p:spPr>
        <p:txBody>
          <a:bodyPr wrap="square" rtlCol="0">
            <a:spAutoFit/>
          </a:bodyPr>
          <a:lstStyle/>
          <a:p>
            <a:pPr algn="ctr"/>
            <a:r>
              <a:rPr lang="en-US" altLang="zh-CN" sz="8000" b="1" dirty="0">
                <a:solidFill>
                  <a:schemeClr val="bg1"/>
                </a:solidFill>
                <a:latin typeface="黑体" panose="02010609060101010101" pitchFamily="49" charset="-122"/>
                <a:ea typeface="黑体" panose="02010609060101010101" pitchFamily="49" charset="-122"/>
              </a:rPr>
              <a:t>03</a:t>
            </a:r>
            <a:endParaRPr lang="zh-CN" altLang="en-US" sz="8000" b="1" dirty="0">
              <a:solidFill>
                <a:schemeClr val="bg1"/>
              </a:solidFill>
              <a:latin typeface="黑体" panose="02010609060101010101" pitchFamily="49" charset="-122"/>
              <a:ea typeface="黑体" panose="02010609060101010101" pitchFamily="49" charset="-122"/>
            </a:endParaRPr>
          </a:p>
        </p:txBody>
      </p:sp>
      <p:grpSp>
        <p:nvGrpSpPr>
          <p:cNvPr id="32"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293064" y="282576"/>
            <a:ext cx="1614438" cy="454024"/>
            <a:chOff x="2805112" y="2505075"/>
            <a:chExt cx="6580821" cy="1850707"/>
          </a:xfrm>
        </p:grpSpPr>
        <p:sp>
          <p:nvSpPr>
            <p:cNvPr id="33"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solidFill>
              <a:srgbClr val="9A0000"/>
            </a:solidFill>
            <a:ln w="9525" cap="flat">
              <a:noFill/>
              <a:prstDash val="solid"/>
              <a:miter/>
            </a:ln>
          </p:spPr>
          <p:txBody>
            <a:bodyPr rtlCol="0" anchor="ctr"/>
            <a:lstStyle/>
            <a:p>
              <a:endParaRPr lang="zh-CN" altLang="en-US"/>
            </a:p>
          </p:txBody>
        </p:sp>
        <p:sp>
          <p:nvSpPr>
            <p:cNvPr id="34"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solidFill>
              <a:srgbClr val="231815"/>
            </a:solidFill>
            <a:ln w="9525" cap="flat">
              <a:noFill/>
              <a:prstDash val="solid"/>
              <a:miter/>
            </a:ln>
          </p:spPr>
          <p:txBody>
            <a:bodyPr rtlCol="0" anchor="ctr"/>
            <a:lstStyle/>
            <a:p>
              <a:endParaRPr lang="zh-CN" altLang="en-US"/>
            </a:p>
          </p:txBody>
        </p:sp>
        <p:sp>
          <p:nvSpPr>
            <p:cNvPr id="35"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solidFill>
              <a:srgbClr val="9A0000"/>
            </a:solidFill>
            <a:ln w="9525" cap="flat">
              <a:noFill/>
              <a:prstDash val="solid"/>
              <a:miter/>
            </a:ln>
          </p:spPr>
          <p:txBody>
            <a:bodyPr rtlCol="0" anchor="ctr"/>
            <a:lstStyle/>
            <a:p>
              <a:endParaRPr lang="zh-CN" altLang="en-US"/>
            </a:p>
          </p:txBody>
        </p:sp>
      </p:grpSp>
      <p:sp>
        <p:nvSpPr>
          <p:cNvPr id="47" name="文本框 46"/>
          <p:cNvSpPr txBox="1"/>
          <p:nvPr/>
        </p:nvSpPr>
        <p:spPr>
          <a:xfrm>
            <a:off x="4746882" y="2214692"/>
            <a:ext cx="6898175" cy="1384995"/>
          </a:xfrm>
          <a:prstGeom prst="rect">
            <a:avLst/>
          </a:prstGeom>
          <a:noFill/>
        </p:spPr>
        <p:txBody>
          <a:bodyPr wrap="square" rtlCol="0">
            <a:spAutoFit/>
          </a:bodyPr>
          <a:lstStyle/>
          <a:p>
            <a:pPr algn="ctr">
              <a:spcBef>
                <a:spcPts val="1200"/>
              </a:spcBef>
            </a:pPr>
            <a:r>
              <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rPr>
              <a:t>Characterizing cell-type spatial relationships across length scales in spatially resolved omics data</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FE6A7192-6F76-4DD6-9E52-FAAFE84B2FA2}"/>
              </a:ext>
            </a:extLst>
          </p:cNvPr>
          <p:cNvSpPr/>
          <p:nvPr/>
        </p:nvSpPr>
        <p:spPr>
          <a:xfrm>
            <a:off x="6820773" y="4001612"/>
            <a:ext cx="2339102" cy="581057"/>
          </a:xfrm>
          <a:prstGeom prst="rect">
            <a:avLst/>
          </a:prstGeom>
          <a:noFill/>
          <a:ln>
            <a:noFill/>
          </a:ln>
        </p:spPr>
        <p:txBody>
          <a:bodyPr wrap="none">
            <a:spAutoFit/>
          </a:bodyPr>
          <a:lstStyle/>
          <a:p>
            <a:pPr algn="ctr">
              <a:lnSpc>
                <a:spcPct val="150000"/>
              </a:lnSpc>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汇报人：张一帜</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2180311"/>
      </p:ext>
    </p:extLst>
  </p:cSld>
  <p:clrMapOvr>
    <a:masterClrMapping/>
  </p:clrMapOvr>
  <mc:AlternateContent xmlns:mc="http://schemas.openxmlformats.org/markup-compatibility/2006" xmlns:p14="http://schemas.microsoft.com/office/powerpoint/2010/main">
    <mc:Choice Requires="p14">
      <p:transition advTm="2044"/>
    </mc:Choice>
    <mc:Fallback xmlns="">
      <p:transition advTm="204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57915" y="185144"/>
            <a:ext cx="543739" cy="52322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01</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1210588" cy="400110"/>
          </a:xfrm>
          <a:prstGeom prst="rect">
            <a:avLst/>
          </a:prstGeom>
        </p:spPr>
        <p:txBody>
          <a:bodyPr wrap="none">
            <a:spAutoFit/>
          </a:bodyPr>
          <a:lstStyle/>
          <a:p>
            <a:r>
              <a:rPr lang="zh-CN" altLang="en-US" sz="2000" dirty="0">
                <a:solidFill>
                  <a:schemeClr val="bg1"/>
                </a:solidFill>
                <a:latin typeface="微软雅黑" panose="020B0503020204020204" pitchFamily="34" charset="-122"/>
              </a:rPr>
              <a:t>文章简介</a:t>
            </a:r>
          </a:p>
        </p:txBody>
      </p:sp>
      <p:sp>
        <p:nvSpPr>
          <p:cNvPr id="13" name="文本框 12">
            <a:extLst>
              <a:ext uri="{FF2B5EF4-FFF2-40B4-BE49-F238E27FC236}">
                <a16:creationId xmlns:a16="http://schemas.microsoft.com/office/drawing/2014/main" id="{4779B01A-B5A0-47A9-9B03-6A2C4237879C}"/>
              </a:ext>
            </a:extLst>
          </p:cNvPr>
          <p:cNvSpPr txBox="1"/>
          <p:nvPr/>
        </p:nvSpPr>
        <p:spPr>
          <a:xfrm>
            <a:off x="469666" y="1163645"/>
            <a:ext cx="10434955" cy="5082610"/>
          </a:xfrm>
          <a:prstGeom prst="rect">
            <a:avLst/>
          </a:prstGeom>
          <a:noFill/>
        </p:spPr>
        <p:txBody>
          <a:bodyPr wrap="square" rtlCol="0">
            <a:spAutoFit/>
          </a:bodyPr>
          <a:lstStyle/>
          <a:p>
            <a:pPr marL="914400" lvl="1" indent="-457200">
              <a:lnSpc>
                <a:spcPct val="150000"/>
              </a:lnSpc>
              <a:spcBef>
                <a:spcPts val="2400"/>
              </a:spcBef>
              <a:buFont typeface="Arial" panose="020B0604020202020204" pitchFamily="34" charset="0"/>
              <a:buChar char="•"/>
            </a:pPr>
            <a:r>
              <a:rPr lang="zh-CN" altLang="en-US" sz="2400" dirty="0"/>
              <a:t>细胞类型的空间关系，如共聚（定义为哪些细胞类型在空间上相互靠近）和分离（定义为哪些细胞类型在空间上相互远离），可能表现出与健康组织功能和疾病相关的不同趋势。</a:t>
            </a:r>
            <a:endParaRPr lang="en-US" altLang="zh-CN" sz="2400" dirty="0"/>
          </a:p>
          <a:p>
            <a:pPr marL="914400" lvl="1" indent="-457200">
              <a:lnSpc>
                <a:spcPct val="150000"/>
              </a:lnSpc>
              <a:spcBef>
                <a:spcPts val="2400"/>
              </a:spcBef>
              <a:buFont typeface="Arial" panose="020B0604020202020204" pitchFamily="34" charset="0"/>
              <a:buChar char="•"/>
            </a:pPr>
            <a:r>
              <a:rPr lang="zh-CN" altLang="en-US" sz="2400" dirty="0"/>
              <a:t>细胞之间的空间关系存在尺度变化。例如，在某个器官内部，细胞</a:t>
            </a:r>
            <a:r>
              <a:rPr lang="en-US" altLang="zh-CN" sz="2400" dirty="0"/>
              <a:t>A</a:t>
            </a:r>
            <a:r>
              <a:rPr lang="zh-CN" altLang="en-US" sz="2400" dirty="0"/>
              <a:t>和细胞</a:t>
            </a:r>
            <a:r>
              <a:rPr lang="en-US" altLang="zh-CN" sz="2400" dirty="0"/>
              <a:t>B</a:t>
            </a:r>
            <a:r>
              <a:rPr lang="zh-CN" altLang="en-US" sz="2400" dirty="0"/>
              <a:t>的分布没有联系；但从整个身体的视角看，只有这个器官中细胞</a:t>
            </a:r>
            <a:r>
              <a:rPr lang="en-US" altLang="zh-CN" sz="2400" dirty="0"/>
              <a:t>A</a:t>
            </a:r>
            <a:r>
              <a:rPr lang="zh-CN" altLang="en-US" sz="2400" dirty="0"/>
              <a:t>和细胞</a:t>
            </a:r>
            <a:r>
              <a:rPr lang="en-US" altLang="zh-CN" sz="2400" dirty="0"/>
              <a:t>B</a:t>
            </a:r>
            <a:r>
              <a:rPr lang="zh-CN" altLang="en-US" sz="2400" dirty="0"/>
              <a:t>同时出现。</a:t>
            </a:r>
            <a:endParaRPr lang="en-US" altLang="zh-CN" sz="2400" dirty="0"/>
          </a:p>
          <a:p>
            <a:pPr marL="914400" lvl="1" indent="-457200">
              <a:lnSpc>
                <a:spcPct val="150000"/>
              </a:lnSpc>
              <a:spcBef>
                <a:spcPts val="2400"/>
              </a:spcBef>
              <a:buFont typeface="Arial" panose="020B0604020202020204" pitchFamily="34" charset="0"/>
              <a:buChar char="•"/>
            </a:pPr>
            <a:r>
              <a:rPr lang="zh-CN" altLang="en-US" sz="2400" dirty="0">
                <a:solidFill>
                  <a:srgbClr val="FF0000"/>
                </a:solidFill>
              </a:rPr>
              <a:t>本文提出一种方法，定量分析不同种类细胞之间，不同尺度下的空间关系。</a:t>
            </a:r>
          </a:p>
        </p:txBody>
      </p:sp>
    </p:spTree>
    <p:extLst>
      <p:ext uri="{BB962C8B-B14F-4D97-AF65-F5344CB8AC3E}">
        <p14:creationId xmlns:p14="http://schemas.microsoft.com/office/powerpoint/2010/main" val="2353146234"/>
      </p:ext>
    </p:extLst>
  </p:cSld>
  <p:clrMapOvr>
    <a:masterClrMapping/>
  </p:clrMapOvr>
  <mc:AlternateContent xmlns:mc="http://schemas.openxmlformats.org/markup-compatibility/2006" xmlns:p14="http://schemas.microsoft.com/office/powerpoint/2010/main">
    <mc:Choice Requires="p14">
      <p:transition advTm="17901"/>
    </mc:Choice>
    <mc:Fallback xmlns="">
      <p:transition advTm="1790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57915" y="185144"/>
            <a:ext cx="543739" cy="52322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01</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1210588" cy="400110"/>
          </a:xfrm>
          <a:prstGeom prst="rect">
            <a:avLst/>
          </a:prstGeom>
        </p:spPr>
        <p:txBody>
          <a:bodyPr wrap="none">
            <a:spAutoFit/>
          </a:bodyPr>
          <a:lstStyle/>
          <a:p>
            <a:r>
              <a:rPr lang="zh-CN" altLang="en-US" sz="2000" dirty="0">
                <a:solidFill>
                  <a:schemeClr val="bg1"/>
                </a:solidFill>
                <a:latin typeface="微软雅黑" panose="020B0503020204020204" pitchFamily="34" charset="-122"/>
              </a:rPr>
              <a:t>文章简介</a:t>
            </a:r>
          </a:p>
        </p:txBody>
      </p:sp>
      <p:pic>
        <p:nvPicPr>
          <p:cNvPr id="3" name="图片 2">
            <a:extLst>
              <a:ext uri="{FF2B5EF4-FFF2-40B4-BE49-F238E27FC236}">
                <a16:creationId xmlns:a16="http://schemas.microsoft.com/office/drawing/2014/main" id="{16F637AB-8C8F-43E2-A4E1-9871C62A817F}"/>
              </a:ext>
            </a:extLst>
          </p:cNvPr>
          <p:cNvPicPr>
            <a:picLocks noChangeAspect="1"/>
          </p:cNvPicPr>
          <p:nvPr/>
        </p:nvPicPr>
        <p:blipFill>
          <a:blip r:embed="rId4"/>
          <a:stretch>
            <a:fillRect/>
          </a:stretch>
        </p:blipFill>
        <p:spPr>
          <a:xfrm>
            <a:off x="1844316" y="2023110"/>
            <a:ext cx="8503367" cy="2811780"/>
          </a:xfrm>
          <a:prstGeom prst="rect">
            <a:avLst/>
          </a:prstGeom>
        </p:spPr>
      </p:pic>
      <p:sp>
        <p:nvSpPr>
          <p:cNvPr id="14" name="矩形 13">
            <a:extLst>
              <a:ext uri="{FF2B5EF4-FFF2-40B4-BE49-F238E27FC236}">
                <a16:creationId xmlns:a16="http://schemas.microsoft.com/office/drawing/2014/main" id="{2F7E121B-3187-4C5A-AAC6-A60D251A8AFB}"/>
              </a:ext>
            </a:extLst>
          </p:cNvPr>
          <p:cNvSpPr/>
          <p:nvPr/>
        </p:nvSpPr>
        <p:spPr>
          <a:xfrm>
            <a:off x="2978813" y="4847082"/>
            <a:ext cx="6234400" cy="400110"/>
          </a:xfrm>
          <a:prstGeom prst="rect">
            <a:avLst/>
          </a:prstGeom>
          <a:noFill/>
          <a:ln>
            <a:noFill/>
          </a:ln>
        </p:spPr>
        <p:txBody>
          <a:bodyPr wrap="none">
            <a:spAutoFit/>
          </a:bodyPr>
          <a:lstStyle/>
          <a:p>
            <a:pPr algn="ctr"/>
            <a:r>
              <a:rPr lang="zh-CN" altLang="en-US" sz="2000" dirty="0">
                <a:latin typeface="微软雅黑" panose="020B0503020204020204" pitchFamily="34" charset="-122"/>
                <a:ea typeface="微软雅黑" panose="020B0503020204020204" pitchFamily="34" charset="-122"/>
              </a:rPr>
              <a:t>原文</a:t>
            </a:r>
            <a:r>
              <a:rPr lang="en-US" altLang="zh-CN" sz="2000" dirty="0">
                <a:latin typeface="微软雅黑" panose="020B0503020204020204" pitchFamily="34" charset="-122"/>
                <a:ea typeface="微软雅黑" panose="020B0503020204020204" pitchFamily="34" charset="-122"/>
              </a:rPr>
              <a:t>Fig.</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1(b)</a:t>
            </a:r>
            <a:r>
              <a:rPr lang="zh-CN" altLang="en-US" sz="2000" dirty="0">
                <a:latin typeface="微软雅黑" panose="020B0503020204020204" pitchFamily="34" charset="-122"/>
                <a:ea typeface="微软雅黑" panose="020B0503020204020204" pitchFamily="34" charset="-122"/>
              </a:rPr>
              <a:t>，展示不同尺度下细胞空间关系的差异</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1008888"/>
      </p:ext>
    </p:extLst>
  </p:cSld>
  <p:clrMapOvr>
    <a:masterClrMapping/>
  </p:clrMapOvr>
  <mc:AlternateContent xmlns:mc="http://schemas.openxmlformats.org/markup-compatibility/2006" xmlns:p14="http://schemas.microsoft.com/office/powerpoint/2010/main">
    <mc:Choice Requires="p14">
      <p:transition advTm="17901"/>
    </mc:Choice>
    <mc:Fallback xmlns="">
      <p:transition advTm="1790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圆角 36"/>
          <p:cNvSpPr/>
          <p:nvPr/>
        </p:nvSpPr>
        <p:spPr>
          <a:xfrm rot="5400000">
            <a:off x="5419298" y="85298"/>
            <a:ext cx="540604" cy="13004800"/>
          </a:xfrm>
          <a:prstGeom prst="roundRect">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812800" y="0"/>
            <a:ext cx="5080000" cy="6857999"/>
          </a:xfrm>
          <a:prstGeom prst="roundRect">
            <a:avLst>
              <a:gd name="adj"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4079875" y="2120899"/>
            <a:ext cx="374650" cy="2616201"/>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922715" y="2540817"/>
            <a:ext cx="2088652" cy="1323439"/>
          </a:xfrm>
          <a:prstGeom prst="rect">
            <a:avLst/>
          </a:prstGeom>
          <a:noFill/>
        </p:spPr>
        <p:txBody>
          <a:bodyPr wrap="square" rtlCol="0">
            <a:spAutoFit/>
          </a:bodyPr>
          <a:lstStyle/>
          <a:p>
            <a:pPr algn="ctr"/>
            <a:r>
              <a:rPr lang="en-US" altLang="zh-CN" sz="8000" b="1" dirty="0">
                <a:solidFill>
                  <a:schemeClr val="bg1"/>
                </a:solidFill>
                <a:latin typeface="黑体" panose="02010609060101010101" pitchFamily="49" charset="-122"/>
                <a:ea typeface="黑体" panose="02010609060101010101" pitchFamily="49" charset="-122"/>
              </a:rPr>
              <a:t>01</a:t>
            </a:r>
            <a:endParaRPr lang="zh-CN" altLang="en-US" sz="8000" b="1" dirty="0">
              <a:solidFill>
                <a:schemeClr val="bg1"/>
              </a:solidFill>
              <a:latin typeface="黑体" panose="02010609060101010101" pitchFamily="49" charset="-122"/>
              <a:ea typeface="黑体" panose="02010609060101010101" pitchFamily="49" charset="-122"/>
            </a:endParaRPr>
          </a:p>
        </p:txBody>
      </p:sp>
      <p:grpSp>
        <p:nvGrpSpPr>
          <p:cNvPr id="32"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293064" y="282576"/>
            <a:ext cx="1614438" cy="454024"/>
            <a:chOff x="2805112" y="2505075"/>
            <a:chExt cx="6580821" cy="1850707"/>
          </a:xfrm>
        </p:grpSpPr>
        <p:sp>
          <p:nvSpPr>
            <p:cNvPr id="33"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solidFill>
              <a:srgbClr val="9A0000"/>
            </a:solidFill>
            <a:ln w="9525" cap="flat">
              <a:noFill/>
              <a:prstDash val="solid"/>
              <a:miter/>
            </a:ln>
          </p:spPr>
          <p:txBody>
            <a:bodyPr rtlCol="0" anchor="ctr"/>
            <a:lstStyle/>
            <a:p>
              <a:endParaRPr lang="zh-CN" altLang="en-US"/>
            </a:p>
          </p:txBody>
        </p:sp>
        <p:sp>
          <p:nvSpPr>
            <p:cNvPr id="34"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solidFill>
              <a:srgbClr val="231815"/>
            </a:solidFill>
            <a:ln w="9525" cap="flat">
              <a:noFill/>
              <a:prstDash val="solid"/>
              <a:miter/>
            </a:ln>
          </p:spPr>
          <p:txBody>
            <a:bodyPr rtlCol="0" anchor="ctr"/>
            <a:lstStyle/>
            <a:p>
              <a:endParaRPr lang="zh-CN" altLang="en-US"/>
            </a:p>
          </p:txBody>
        </p:sp>
        <p:sp>
          <p:nvSpPr>
            <p:cNvPr id="35"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solidFill>
              <a:srgbClr val="9A0000"/>
            </a:solidFill>
            <a:ln w="9525" cap="flat">
              <a:noFill/>
              <a:prstDash val="solid"/>
              <a:miter/>
            </a:ln>
          </p:spPr>
          <p:txBody>
            <a:bodyPr rtlCol="0" anchor="ctr"/>
            <a:lstStyle/>
            <a:p>
              <a:endParaRPr lang="zh-CN" altLang="en-US"/>
            </a:p>
          </p:txBody>
        </p:sp>
      </p:grpSp>
      <p:sp>
        <p:nvSpPr>
          <p:cNvPr id="47" name="文本框 46"/>
          <p:cNvSpPr txBox="1"/>
          <p:nvPr/>
        </p:nvSpPr>
        <p:spPr>
          <a:xfrm>
            <a:off x="5142278" y="2443473"/>
            <a:ext cx="5669280" cy="829945"/>
          </a:xfrm>
          <a:prstGeom prst="rect">
            <a:avLst/>
          </a:prstGeom>
          <a:noFill/>
        </p:spPr>
        <p:txBody>
          <a:bodyPr wrap="none" rtlCol="0">
            <a:spAutoFit/>
          </a:bodyPr>
          <a:lstStyle/>
          <a:p>
            <a:pPr algn="l"/>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rPr>
              <a:t>经典空间点模式分析</a:t>
            </a:r>
          </a:p>
        </p:txBody>
      </p:sp>
      <p:sp>
        <p:nvSpPr>
          <p:cNvPr id="2" name="文本框 1"/>
          <p:cNvSpPr txBox="1"/>
          <p:nvPr/>
        </p:nvSpPr>
        <p:spPr>
          <a:xfrm>
            <a:off x="5523033" y="3633423"/>
            <a:ext cx="2548305"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地理分析机</a:t>
            </a:r>
            <a:endParaRPr lang="en-US" altLang="zh-CN" sz="2400" dirty="0"/>
          </a:p>
          <a:p>
            <a:pPr marL="285750" indent="-285750">
              <a:buFont typeface="Arial" panose="020B0604020202020204" pitchFamily="34" charset="0"/>
              <a:buChar char="•"/>
            </a:pPr>
            <a:r>
              <a:rPr lang="zh-CN" altLang="en-US" sz="2400" dirty="0"/>
              <a:t>空间扫描统计</a:t>
            </a:r>
          </a:p>
        </p:txBody>
      </p:sp>
    </p:spTree>
  </p:cSld>
  <p:clrMapOvr>
    <a:masterClrMapping/>
  </p:clrMapOvr>
  <p:transition advTm="2044"/>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57914" y="185144"/>
            <a:ext cx="543740" cy="52322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02</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697627" cy="400110"/>
          </a:xfrm>
          <a:prstGeom prst="rect">
            <a:avLst/>
          </a:prstGeom>
        </p:spPr>
        <p:txBody>
          <a:bodyPr wrap="none">
            <a:spAutoFit/>
          </a:bodyPr>
          <a:lstStyle/>
          <a:p>
            <a:r>
              <a:rPr lang="zh-CN" altLang="en-US" sz="2000" dirty="0">
                <a:solidFill>
                  <a:schemeClr val="bg1"/>
                </a:solidFill>
                <a:latin typeface="微软雅黑" panose="020B0503020204020204" pitchFamily="34" charset="-122"/>
              </a:rPr>
              <a:t>方法</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779B01A-B5A0-47A9-9B03-6A2C4237879C}"/>
                  </a:ext>
                </a:extLst>
              </p:cNvPr>
              <p:cNvSpPr txBox="1"/>
              <p:nvPr/>
            </p:nvSpPr>
            <p:spPr>
              <a:xfrm>
                <a:off x="469666" y="1163645"/>
                <a:ext cx="10434955" cy="5170262"/>
              </a:xfrm>
              <a:prstGeom prst="rect">
                <a:avLst/>
              </a:prstGeom>
              <a:noFill/>
            </p:spPr>
            <p:txBody>
              <a:bodyPr wrap="square" rtlCol="0">
                <a:spAutoFit/>
              </a:bodyPr>
              <a:lstStyle/>
              <a:p>
                <a:pPr marL="914400" lvl="1" indent="-457200">
                  <a:lnSpc>
                    <a:spcPct val="150000"/>
                  </a:lnSpc>
                  <a:spcBef>
                    <a:spcPts val="2400"/>
                  </a:spcBef>
                  <a:buFont typeface="Arial" panose="020B0604020202020204" pitchFamily="34" charset="0"/>
                  <a:buChar char="•"/>
                </a:pPr>
                <a:r>
                  <a:rPr lang="zh-CN" altLang="en-US" sz="2400" dirty="0">
                    <a:solidFill>
                      <a:srgbClr val="FF0000"/>
                    </a:solidFill>
                  </a:rPr>
                  <a:t>比较：实际样本中某两类细胞的分布和随机分布的关系</a:t>
                </a:r>
                <a:endParaRPr lang="en-US" altLang="zh-CN" sz="2400" dirty="0">
                  <a:solidFill>
                    <a:srgbClr val="FF0000"/>
                  </a:solidFill>
                </a:endParaRPr>
              </a:p>
              <a:p>
                <a:pPr marL="914400" lvl="1" indent="-457200">
                  <a:lnSpc>
                    <a:spcPct val="150000"/>
                  </a:lnSpc>
                  <a:spcBef>
                    <a:spcPts val="2400"/>
                  </a:spcBef>
                  <a:buFont typeface="Arial" panose="020B0604020202020204" pitchFamily="34" charset="0"/>
                  <a:buChar char="•"/>
                </a:pPr>
                <a:r>
                  <a:rPr lang="zh-CN" altLang="en-US" sz="2400" dirty="0"/>
                  <a:t>比较方法：</a:t>
                </a:r>
                <a:r>
                  <a:rPr lang="en-US" altLang="zh-CN" sz="2400" dirty="0"/>
                  <a:t>Z-score</a:t>
                </a:r>
                <a:br>
                  <a:rPr lang="en-US" altLang="zh-CN" sz="2400" dirty="0"/>
                </a:b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1</m:t>
                            </m:r>
                          </m:sub>
                        </m:sSub>
                      </m:num>
                      <m:den>
                        <m:r>
                          <a:rPr lang="en-US" altLang="zh-CN" sz="2400" b="0" i="1" smtClean="0">
                            <a:latin typeface="Cambria Math" panose="02040503050406030204" pitchFamily="18" charset="0"/>
                          </a:rPr>
                          <m:t>𝑛</m:t>
                        </m:r>
                      </m:den>
                    </m:f>
                  </m:oMath>
                </a14:m>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b="0" i="1" smtClean="0">
                                <a:latin typeface="Cambria Math" panose="02040503050406030204" pitchFamily="18" charset="0"/>
                              </a:rPr>
                              <m:t>2</m:t>
                            </m:r>
                          </m:sub>
                        </m:sSub>
                      </m:num>
                      <m:den>
                        <m:r>
                          <a:rPr lang="en-US" altLang="zh-CN" sz="2400" i="1">
                            <a:latin typeface="Cambria Math" panose="02040503050406030204" pitchFamily="18" charset="0"/>
                          </a:rPr>
                          <m:t>𝑛</m:t>
                        </m:r>
                      </m:den>
                    </m:f>
                  </m:oMath>
                </a14:m>
                <a:r>
                  <a:rPr lang="en-US" altLang="zh-CN" sz="2400" dirty="0"/>
                  <a:t>, </a:t>
                </a:r>
                <a:r>
                  <a:rPr lang="zh-CN" altLang="en-US" sz="2400" dirty="0"/>
                  <a:t>计算</a:t>
                </a:r>
                <a14:m>
                  <m:oMath xmlns:m="http://schemas.openxmlformats.org/officeDocument/2006/math">
                    <m:r>
                      <a:rPr lang="en-US" altLang="zh-CN" sz="2400" i="1" dirty="0">
                        <a:latin typeface="Cambria Math" panose="02040503050406030204" pitchFamily="18" charset="0"/>
                      </a:rPr>
                      <m:t>𝑍</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smtClean="0">
                                    <a:latin typeface="Cambria Math" panose="02040503050406030204" pitchFamily="18" charset="0"/>
                                  </a:rPr>
                                  <m:t>𝑝</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e>
                          <m:sub>
                            <m:r>
                              <a:rPr lang="en-US" altLang="zh-CN" sz="2400" i="1">
                                <a:latin typeface="Cambria Math" panose="02040503050406030204" pitchFamily="18" charset="0"/>
                              </a:rPr>
                              <m:t>2</m:t>
                            </m:r>
                          </m:sub>
                        </m:sSub>
                      </m:num>
                      <m:den>
                        <m:rad>
                          <m:radPr>
                            <m:degHide m:val="on"/>
                            <m:ctrlPr>
                              <a:rPr lang="en-US" altLang="zh-CN" sz="2400" i="1" smtClean="0">
                                <a:latin typeface="Cambria Math" panose="02040503050406030204" pitchFamily="18" charset="0"/>
                              </a:rPr>
                            </m:ctrlPr>
                          </m:radPr>
                          <m:deg/>
                          <m:e>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𝑛</m:t>
                                </m:r>
                              </m:den>
                            </m:f>
                          </m:e>
                        </m:rad>
                      </m:den>
                    </m:f>
                  </m:oMath>
                </a14:m>
                <a:r>
                  <a:rPr lang="en-US" altLang="zh-CN" sz="2400" dirty="0"/>
                  <a:t>, </a:t>
                </a:r>
                <a:r>
                  <a:rPr lang="zh-CN" altLang="en-US" sz="2400" dirty="0"/>
                  <a:t>其中</a:t>
                </a:r>
                <a14:m>
                  <m:oMath xmlns:m="http://schemas.openxmlformats.org/officeDocument/2006/math">
                    <m:r>
                      <a:rPr lang="en-US" altLang="zh-CN" sz="2400" b="0" i="1" smtClean="0">
                        <a:latin typeface="Cambria Math" panose="02040503050406030204" pitchFamily="18" charset="0"/>
                      </a:rPr>
                      <m:t>𝑝</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smtClean="0">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num>
                      <m:den>
                        <m:r>
                          <a:rPr lang="en-US" altLang="zh-CN" sz="2400" b="0" i="1" smtClean="0">
                            <a:latin typeface="Cambria Math" panose="02040503050406030204" pitchFamily="18" charset="0"/>
                          </a:rPr>
                          <m:t>2</m:t>
                        </m:r>
                        <m:r>
                          <a:rPr lang="en-US" altLang="zh-CN" sz="2400" i="1">
                            <a:latin typeface="Cambria Math" panose="02040503050406030204" pitchFamily="18" charset="0"/>
                          </a:rPr>
                          <m:t>𝑛</m:t>
                        </m:r>
                      </m:den>
                    </m:f>
                  </m:oMath>
                </a14:m>
                <a:endParaRPr lang="en-US" altLang="zh-CN" sz="2400" dirty="0"/>
              </a:p>
              <a:p>
                <a:pPr marL="914400" lvl="1" indent="-457200">
                  <a:lnSpc>
                    <a:spcPct val="150000"/>
                  </a:lnSpc>
                  <a:spcBef>
                    <a:spcPts val="2400"/>
                  </a:spcBef>
                  <a:buFont typeface="Arial" panose="020B0604020202020204" pitchFamily="34" charset="0"/>
                  <a:buChar char="•"/>
                </a:pPr>
                <a:r>
                  <a:rPr lang="zh-CN" altLang="en-US" sz="2400" dirty="0"/>
                  <a:t>给定分析尺度</a:t>
                </a:r>
                <a14:m>
                  <m:oMath xmlns:m="http://schemas.openxmlformats.org/officeDocument/2006/math">
                    <m:r>
                      <a:rPr lang="en-US" altLang="zh-CN" sz="2400" i="1" dirty="0">
                        <a:latin typeface="Cambria Math" panose="02040503050406030204" pitchFamily="18" charset="0"/>
                      </a:rPr>
                      <m:t>𝑑</m:t>
                    </m:r>
                    <m:r>
                      <a:rPr lang="en-US" altLang="zh-CN" sz="2400" b="0" i="0" dirty="0" smtClean="0">
                        <a:latin typeface="Cambria Math" panose="02040503050406030204" pitchFamily="18" charset="0"/>
                      </a:rPr>
                      <m:t>, </m:t>
                    </m:r>
                    <m:r>
                      <a:rPr lang="zh-CN" altLang="en-US" sz="2400" i="1" dirty="0">
                        <a:latin typeface="Cambria Math" panose="02040503050406030204" pitchFamily="18" charset="0"/>
                      </a:rPr>
                      <m:t>邻域</m:t>
                    </m:r>
                    <m:r>
                      <a:rPr lang="en-US" altLang="zh-CN" sz="2400" i="1" dirty="0" smtClean="0">
                        <a:latin typeface="Cambria Math" panose="02040503050406030204" pitchFamily="18" charset="0"/>
                      </a:rPr>
                      <m:t>𝑘</m:t>
                    </m:r>
                    <m:r>
                      <a:rPr lang="en-US" altLang="zh-CN" sz="2400" b="0" i="0" dirty="0" smtClean="0">
                        <a:latin typeface="Cambria Math" panose="02040503050406030204" pitchFamily="18" charset="0"/>
                      </a:rPr>
                      <m:t>:</m:t>
                    </m:r>
                  </m:oMath>
                </a14:m>
                <a:r>
                  <a:rPr lang="en-US" altLang="zh-CN" sz="2400" b="0" dirty="0"/>
                  <a:t> </a:t>
                </a:r>
                <a:br>
                  <a:rPr lang="en-US" altLang="zh-CN" sz="2400" b="0" dirty="0"/>
                </a:b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r>
                      <a:rPr lang="en-US" altLang="zh-CN" sz="2400" b="0" i="0" smtClean="0">
                        <a:latin typeface="Cambria Math" panose="02040503050406030204" pitchFamily="18" charset="0"/>
                      </a:rPr>
                      <m:t>: </m:t>
                    </m:r>
                    <m:r>
                      <a:rPr lang="zh-CN" altLang="en-US" sz="2400" i="1">
                        <a:latin typeface="Cambria Math" panose="02040503050406030204" pitchFamily="18" charset="0"/>
                      </a:rPr>
                      <m:t>实际样本中</m:t>
                    </m:r>
                  </m:oMath>
                </a14:m>
                <a:r>
                  <a:rPr lang="zh-CN" altLang="en-US" sz="2400" b="0" dirty="0"/>
                  <a:t>和细胞</a:t>
                </a:r>
                <a:r>
                  <a:rPr lang="en-US" altLang="zh-CN" sz="2400" b="0" dirty="0"/>
                  <a:t>A</a:t>
                </a:r>
                <a:r>
                  <a:rPr lang="zh-CN" altLang="en-US" sz="2400" b="0" dirty="0"/>
                  <a:t>相邻的细胞</a:t>
                </a:r>
                <a:r>
                  <a:rPr lang="en-US" altLang="zh-CN" sz="2400" b="0" dirty="0"/>
                  <a:t>B</a:t>
                </a:r>
                <a:r>
                  <a:rPr lang="zh-CN" altLang="en-US" sz="2400" b="0" dirty="0"/>
                  <a:t>的数量</a:t>
                </a:r>
                <a:br>
                  <a:rPr lang="en-US" altLang="zh-CN" sz="2400" b="0" dirty="0"/>
                </a:b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b="0" i="1" smtClean="0">
                            <a:latin typeface="Cambria Math" panose="02040503050406030204" pitchFamily="18" charset="0"/>
                          </a:rPr>
                          <m:t>2</m:t>
                        </m:r>
                      </m:sub>
                    </m:sSub>
                    <m:r>
                      <a:rPr lang="en-US" altLang="zh-CN" sz="2400">
                        <a:latin typeface="Cambria Math" panose="02040503050406030204" pitchFamily="18" charset="0"/>
                      </a:rPr>
                      <m:t>: </m:t>
                    </m:r>
                    <m:r>
                      <a:rPr lang="zh-CN" altLang="en-US" sz="2400" i="1" smtClean="0">
                        <a:latin typeface="Cambria Math" panose="02040503050406030204" pitchFamily="18" charset="0"/>
                      </a:rPr>
                      <m:t>随机</m:t>
                    </m:r>
                    <m:r>
                      <a:rPr lang="zh-CN" altLang="en-US" sz="2400" i="1">
                        <a:latin typeface="Cambria Math" panose="02040503050406030204" pitchFamily="18" charset="0"/>
                      </a:rPr>
                      <m:t>样本中</m:t>
                    </m:r>
                  </m:oMath>
                </a14:m>
                <a:r>
                  <a:rPr lang="zh-CN" altLang="en-US" sz="2400" dirty="0"/>
                  <a:t>和细胞</a:t>
                </a:r>
                <a:r>
                  <a:rPr lang="en-US" altLang="zh-CN" sz="2400" dirty="0"/>
                  <a:t>A</a:t>
                </a:r>
                <a:r>
                  <a:rPr lang="zh-CN" altLang="en-US" sz="2400" b="1" dirty="0"/>
                  <a:t>的位置</a:t>
                </a:r>
                <a:r>
                  <a:rPr lang="zh-CN" altLang="en-US" sz="2400" dirty="0"/>
                  <a:t>相邻的细胞</a:t>
                </a:r>
                <a:r>
                  <a:rPr lang="en-US" altLang="zh-CN" sz="2400" dirty="0"/>
                  <a:t>B</a:t>
                </a:r>
                <a:r>
                  <a:rPr lang="zh-CN" altLang="en-US" sz="2400" dirty="0"/>
                  <a:t>的数量</a:t>
                </a:r>
                <a:br>
                  <a:rPr lang="en-US" altLang="zh-CN" sz="2400" dirty="0"/>
                </a:br>
                <a14:m>
                  <m:oMath xmlns:m="http://schemas.openxmlformats.org/officeDocument/2006/math">
                    <m:r>
                      <a:rPr lang="en-US" altLang="zh-CN" sz="2400" i="1" dirty="0">
                        <a:latin typeface="Cambria Math" panose="02040503050406030204" pitchFamily="18" charset="0"/>
                      </a:rPr>
                      <m:t>𝑛</m:t>
                    </m:r>
                    <m:r>
                      <a:rPr lang="en-US" altLang="zh-CN" sz="2400">
                        <a:latin typeface="Cambria Math" panose="02040503050406030204" pitchFamily="18" charset="0"/>
                      </a:rPr>
                      <m:t>: </m:t>
                    </m:r>
                    <m:r>
                      <a:rPr lang="en-US" altLang="zh-CN" sz="2400" b="0" i="1" smtClean="0">
                        <a:latin typeface="Cambria Math" panose="02040503050406030204" pitchFamily="18" charset="0"/>
                      </a:rPr>
                      <m:t>  </m:t>
                    </m:r>
                    <m:r>
                      <a:rPr lang="zh-CN" altLang="en-US" sz="2400" i="1">
                        <a:latin typeface="Cambria Math" panose="02040503050406030204" pitchFamily="18" charset="0"/>
                      </a:rPr>
                      <m:t>样本中</m:t>
                    </m:r>
                  </m:oMath>
                </a14:m>
                <a:r>
                  <a:rPr lang="zh-CN" altLang="en-US" sz="2400" dirty="0"/>
                  <a:t>和细胞</a:t>
                </a:r>
                <a:r>
                  <a:rPr lang="en-US" altLang="zh-CN" sz="2400" dirty="0"/>
                  <a:t>A</a:t>
                </a:r>
                <a:r>
                  <a:rPr lang="zh-CN" altLang="en-US" sz="2400" dirty="0"/>
                  <a:t>相邻的所有细胞的数量</a:t>
                </a:r>
                <a:endParaRPr lang="en-US" altLang="zh-CN" sz="2400" b="0" dirty="0"/>
              </a:p>
            </p:txBody>
          </p:sp>
        </mc:Choice>
        <mc:Fallback xmlns="">
          <p:sp>
            <p:nvSpPr>
              <p:cNvPr id="13" name="文本框 12">
                <a:extLst>
                  <a:ext uri="{FF2B5EF4-FFF2-40B4-BE49-F238E27FC236}">
                    <a16:creationId xmlns:a16="http://schemas.microsoft.com/office/drawing/2014/main" id="{4779B01A-B5A0-47A9-9B03-6A2C4237879C}"/>
                  </a:ext>
                </a:extLst>
              </p:cNvPr>
              <p:cNvSpPr txBox="1">
                <a:spLocks noRot="1" noChangeAspect="1" noMove="1" noResize="1" noEditPoints="1" noAdjustHandles="1" noChangeArrowheads="1" noChangeShapeType="1" noTextEdit="1"/>
              </p:cNvSpPr>
              <p:nvPr/>
            </p:nvSpPr>
            <p:spPr>
              <a:xfrm>
                <a:off x="469666" y="1163645"/>
                <a:ext cx="10434955" cy="5170262"/>
              </a:xfrm>
              <a:prstGeom prst="rect">
                <a:avLst/>
              </a:prstGeom>
              <a:blipFill>
                <a:blip r:embed="rId4"/>
                <a:stretch>
                  <a:fillRect b="-1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AB29D6B-F705-4E38-9667-AE743CB7D451}"/>
                  </a:ext>
                </a:extLst>
              </p:cNvPr>
              <p:cNvSpPr txBox="1"/>
              <p:nvPr/>
            </p:nvSpPr>
            <p:spPr>
              <a:xfrm>
                <a:off x="8521934" y="5854243"/>
                <a:ext cx="3011698" cy="400944"/>
              </a:xfrm>
              <a:prstGeom prst="rect">
                <a:avLst/>
              </a:prstGeom>
              <a:noFill/>
            </p:spPr>
            <p:txBody>
              <a:bodyPr wrap="square">
                <a:spAutoFit/>
              </a:bodyPr>
              <a:lstStyle/>
              <a:p>
                <a:r>
                  <a:rPr lang="zh-CN" altLang="en-US" sz="2000" b="0" i="1" dirty="0"/>
                  <a:t>为什么两个</a:t>
                </a:r>
                <a14:m>
                  <m:oMath xmlns:m="http://schemas.openxmlformats.org/officeDocument/2006/math">
                    <m:r>
                      <a:rPr lang="en-US" altLang="zh-CN" sz="2000" i="1" dirty="0" smtClean="0">
                        <a:latin typeface="Cambria Math" panose="02040503050406030204" pitchFamily="18" charset="0"/>
                      </a:rPr>
                      <m:t>𝑛</m:t>
                    </m:r>
                  </m:oMath>
                </a14:m>
                <a:r>
                  <a:rPr lang="zh-CN" altLang="en-US" sz="2000" b="0" i="1" dirty="0"/>
                  <a:t>是相同的？</a:t>
                </a:r>
                <a:endParaRPr lang="zh-CN" altLang="en-US" sz="2000" i="1" dirty="0"/>
              </a:p>
            </p:txBody>
          </p:sp>
        </mc:Choice>
        <mc:Fallback xmlns="">
          <p:sp>
            <p:nvSpPr>
              <p:cNvPr id="16" name="文本框 15">
                <a:extLst>
                  <a:ext uri="{FF2B5EF4-FFF2-40B4-BE49-F238E27FC236}">
                    <a16:creationId xmlns:a16="http://schemas.microsoft.com/office/drawing/2014/main" id="{0AB29D6B-F705-4E38-9667-AE743CB7D451}"/>
                  </a:ext>
                </a:extLst>
              </p:cNvPr>
              <p:cNvSpPr txBox="1">
                <a:spLocks noRot="1" noChangeAspect="1" noMove="1" noResize="1" noEditPoints="1" noAdjustHandles="1" noChangeArrowheads="1" noChangeShapeType="1" noTextEdit="1"/>
              </p:cNvSpPr>
              <p:nvPr/>
            </p:nvSpPr>
            <p:spPr>
              <a:xfrm>
                <a:off x="8521934" y="5854243"/>
                <a:ext cx="3011698" cy="400944"/>
              </a:xfrm>
              <a:prstGeom prst="rect">
                <a:avLst/>
              </a:prstGeom>
              <a:blipFill>
                <a:blip r:embed="rId5"/>
                <a:stretch>
                  <a:fillRect l="-2227" t="-9091" b="-242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90509492"/>
      </p:ext>
    </p:extLst>
  </p:cSld>
  <p:clrMapOvr>
    <a:masterClrMapping/>
  </p:clrMapOvr>
  <mc:AlternateContent xmlns:mc="http://schemas.openxmlformats.org/markup-compatibility/2006" xmlns:p14="http://schemas.microsoft.com/office/powerpoint/2010/main">
    <mc:Choice Requires="p14">
      <p:transition advTm="17901"/>
    </mc:Choice>
    <mc:Fallback xmlns="">
      <p:transition advTm="179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57914" y="185144"/>
            <a:ext cx="543740" cy="52322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02</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697627" cy="400110"/>
          </a:xfrm>
          <a:prstGeom prst="rect">
            <a:avLst/>
          </a:prstGeom>
        </p:spPr>
        <p:txBody>
          <a:bodyPr wrap="none">
            <a:spAutoFit/>
          </a:bodyPr>
          <a:lstStyle/>
          <a:p>
            <a:r>
              <a:rPr lang="zh-CN" altLang="en-US" sz="2000" dirty="0">
                <a:solidFill>
                  <a:schemeClr val="bg1"/>
                </a:solidFill>
                <a:latin typeface="微软雅黑" panose="020B0503020204020204" pitchFamily="34" charset="-122"/>
              </a:rPr>
              <a:t>方法</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779B01A-B5A0-47A9-9B03-6A2C4237879C}"/>
                  </a:ext>
                </a:extLst>
              </p:cNvPr>
              <p:cNvSpPr txBox="1"/>
              <p:nvPr/>
            </p:nvSpPr>
            <p:spPr>
              <a:xfrm>
                <a:off x="469666" y="1163645"/>
                <a:ext cx="10434955" cy="2251065"/>
              </a:xfrm>
              <a:prstGeom prst="rect">
                <a:avLst/>
              </a:prstGeom>
              <a:noFill/>
            </p:spPr>
            <p:txBody>
              <a:bodyPr wrap="square" rtlCol="0">
                <a:spAutoFit/>
              </a:bodyPr>
              <a:lstStyle/>
              <a:p>
                <a:pPr marL="914400" lvl="1" indent="-457200">
                  <a:lnSpc>
                    <a:spcPct val="150000"/>
                  </a:lnSpc>
                  <a:spcBef>
                    <a:spcPts val="2400"/>
                  </a:spcBef>
                  <a:buFont typeface="Arial" panose="020B0604020202020204" pitchFamily="34" charset="0"/>
                  <a:buChar char="•"/>
                </a:pPr>
                <a:r>
                  <a:rPr lang="zh-CN" altLang="en-US" sz="2400" dirty="0"/>
                  <a:t>生成随机样本：</a:t>
                </a:r>
                <a:br>
                  <a:rPr lang="en-US" altLang="zh-CN" sz="2400" dirty="0"/>
                </a:br>
                <a:r>
                  <a:rPr lang="en-US" altLang="zh-CN" sz="2400" dirty="0"/>
                  <a:t>1. </a:t>
                </a:r>
                <a:r>
                  <a:rPr lang="zh-CN" altLang="en-US" sz="2400" dirty="0"/>
                  <a:t>对于给定的分析尺度</a:t>
                </a:r>
                <a14:m>
                  <m:oMath xmlns:m="http://schemas.openxmlformats.org/officeDocument/2006/math">
                    <m:r>
                      <a:rPr lang="en-US" altLang="zh-CN" sz="2400" i="1" dirty="0">
                        <a:latin typeface="Cambria Math" panose="02040503050406030204" pitchFamily="18" charset="0"/>
                      </a:rPr>
                      <m:t>𝑑</m:t>
                    </m:r>
                  </m:oMath>
                </a14:m>
                <a:r>
                  <a:rPr lang="zh-CN" altLang="en-US" sz="2400" dirty="0"/>
                  <a:t>，将分析区域分割为对应大小的方格。打乱方格内点</a:t>
                </a:r>
                <a:r>
                  <a:rPr lang="zh-CN" altLang="en-US" sz="2400" b="1" dirty="0"/>
                  <a:t>标签</a:t>
                </a:r>
                <a:r>
                  <a:rPr lang="zh-CN" altLang="en-US" sz="2400" dirty="0"/>
                  <a:t>分布的同时，保证各类点数量不变</a:t>
                </a:r>
                <a:br>
                  <a:rPr lang="en-US" altLang="zh-CN" sz="2400" dirty="0"/>
                </a:br>
                <a:r>
                  <a:rPr lang="en-US" altLang="zh-CN" sz="2400" dirty="0"/>
                  <a:t>2. </a:t>
                </a:r>
                <a:r>
                  <a:rPr lang="zh-CN" altLang="en-US" sz="2400" dirty="0"/>
                  <a:t>在目标点类型的</a:t>
                </a:r>
                <a:r>
                  <a:rPr lang="zh-CN" altLang="en-US" sz="2400" b="1" dirty="0"/>
                  <a:t>邻域空间</a:t>
                </a:r>
                <a:r>
                  <a:rPr lang="zh-CN" altLang="en-US" sz="2400" dirty="0"/>
                  <a:t>内统计新的点分布</a:t>
                </a:r>
                <a:endParaRPr lang="en-US" altLang="zh-CN" sz="2400" dirty="0"/>
              </a:p>
            </p:txBody>
          </p:sp>
        </mc:Choice>
        <mc:Fallback xmlns="">
          <p:sp>
            <p:nvSpPr>
              <p:cNvPr id="13" name="文本框 12">
                <a:extLst>
                  <a:ext uri="{FF2B5EF4-FFF2-40B4-BE49-F238E27FC236}">
                    <a16:creationId xmlns:a16="http://schemas.microsoft.com/office/drawing/2014/main" id="{4779B01A-B5A0-47A9-9B03-6A2C4237879C}"/>
                  </a:ext>
                </a:extLst>
              </p:cNvPr>
              <p:cNvSpPr txBox="1">
                <a:spLocks noRot="1" noChangeAspect="1" noMove="1" noResize="1" noEditPoints="1" noAdjustHandles="1" noChangeArrowheads="1" noChangeShapeType="1" noTextEdit="1"/>
              </p:cNvSpPr>
              <p:nvPr/>
            </p:nvSpPr>
            <p:spPr>
              <a:xfrm>
                <a:off x="469666" y="1163645"/>
                <a:ext cx="10434955" cy="2251065"/>
              </a:xfrm>
              <a:prstGeom prst="rect">
                <a:avLst/>
              </a:prstGeom>
              <a:blipFill>
                <a:blip r:embed="rId4"/>
                <a:stretch>
                  <a:fillRect r="-759" b="-542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2648E0C1-1039-4572-87AA-B2BFF0B04BB3}"/>
              </a:ext>
            </a:extLst>
          </p:cNvPr>
          <p:cNvPicPr>
            <a:picLocks noChangeAspect="1"/>
          </p:cNvPicPr>
          <p:nvPr/>
        </p:nvPicPr>
        <p:blipFill>
          <a:blip r:embed="rId5"/>
          <a:stretch>
            <a:fillRect/>
          </a:stretch>
        </p:blipFill>
        <p:spPr>
          <a:xfrm>
            <a:off x="836275" y="3996635"/>
            <a:ext cx="7901178" cy="2720988"/>
          </a:xfrm>
          <a:prstGeom prst="rect">
            <a:avLst/>
          </a:prstGeom>
        </p:spPr>
      </p:pic>
      <p:sp>
        <p:nvSpPr>
          <p:cNvPr id="14" name="矩形 13">
            <a:extLst>
              <a:ext uri="{FF2B5EF4-FFF2-40B4-BE49-F238E27FC236}">
                <a16:creationId xmlns:a16="http://schemas.microsoft.com/office/drawing/2014/main" id="{9D6C488A-F889-49CB-890E-111209F74366}"/>
              </a:ext>
            </a:extLst>
          </p:cNvPr>
          <p:cNvSpPr/>
          <p:nvPr/>
        </p:nvSpPr>
        <p:spPr>
          <a:xfrm>
            <a:off x="8962924" y="4712176"/>
            <a:ext cx="2838931" cy="1289905"/>
          </a:xfrm>
          <a:prstGeom prst="rect">
            <a:avLst/>
          </a:prstGeom>
          <a:noFill/>
          <a:ln>
            <a:noFill/>
          </a:ln>
        </p:spPr>
        <p:txBody>
          <a:bodyPr wrap="square">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原文</a:t>
            </a:r>
            <a:r>
              <a:rPr lang="en-US" altLang="zh-CN" dirty="0">
                <a:latin typeface="微软雅黑" panose="020B0503020204020204" pitchFamily="34" charset="-122"/>
                <a:ea typeface="微软雅黑" panose="020B0503020204020204" pitchFamily="34" charset="-122"/>
              </a:rPr>
              <a:t>Fig.</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1(c-d)</a:t>
            </a:r>
            <a:r>
              <a:rPr lang="zh-CN" altLang="en-US" dirty="0">
                <a:latin typeface="微软雅黑" panose="020B0503020204020204" pitchFamily="34" charset="-122"/>
                <a:ea typeface="微软雅黑" panose="020B0503020204020204" pitchFamily="34" charset="-122"/>
              </a:rPr>
              <a:t>，展示随机样本生成过程，与随机条件下点分布概率的计算</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398030"/>
      </p:ext>
    </p:extLst>
  </p:cSld>
  <p:clrMapOvr>
    <a:masterClrMapping/>
  </p:clrMapOvr>
  <mc:AlternateContent xmlns:mc="http://schemas.openxmlformats.org/markup-compatibility/2006" xmlns:p14="http://schemas.microsoft.com/office/powerpoint/2010/main">
    <mc:Choice Requires="p14">
      <p:transition advTm="17901"/>
    </mc:Choice>
    <mc:Fallback xmlns="">
      <p:transition advTm="1790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57914" y="185144"/>
            <a:ext cx="543740" cy="52322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03</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697627" cy="400110"/>
          </a:xfrm>
          <a:prstGeom prst="rect">
            <a:avLst/>
          </a:prstGeom>
        </p:spPr>
        <p:txBody>
          <a:bodyPr wrap="none">
            <a:spAutoFit/>
          </a:bodyPr>
          <a:lstStyle/>
          <a:p>
            <a:r>
              <a:rPr lang="zh-CN" altLang="en-US" sz="2000" dirty="0">
                <a:solidFill>
                  <a:schemeClr val="bg1"/>
                </a:solidFill>
                <a:latin typeface="微软雅黑" panose="020B0503020204020204" pitchFamily="34" charset="-122"/>
              </a:rPr>
              <a:t>结果</a:t>
            </a:r>
          </a:p>
        </p:txBody>
      </p:sp>
      <p:pic>
        <p:nvPicPr>
          <p:cNvPr id="3" name="图片 2">
            <a:extLst>
              <a:ext uri="{FF2B5EF4-FFF2-40B4-BE49-F238E27FC236}">
                <a16:creationId xmlns:a16="http://schemas.microsoft.com/office/drawing/2014/main" id="{EA0B1771-A65D-49DD-9759-322864CAF686}"/>
              </a:ext>
            </a:extLst>
          </p:cNvPr>
          <p:cNvPicPr>
            <a:picLocks noChangeAspect="1"/>
          </p:cNvPicPr>
          <p:nvPr/>
        </p:nvPicPr>
        <p:blipFill>
          <a:blip r:embed="rId4"/>
          <a:stretch>
            <a:fillRect/>
          </a:stretch>
        </p:blipFill>
        <p:spPr>
          <a:xfrm>
            <a:off x="2379037" y="1015775"/>
            <a:ext cx="7433925" cy="4845629"/>
          </a:xfrm>
          <a:prstGeom prst="rect">
            <a:avLst/>
          </a:prstGeom>
        </p:spPr>
      </p:pic>
      <p:sp>
        <p:nvSpPr>
          <p:cNvPr id="15" name="矩形 14">
            <a:extLst>
              <a:ext uri="{FF2B5EF4-FFF2-40B4-BE49-F238E27FC236}">
                <a16:creationId xmlns:a16="http://schemas.microsoft.com/office/drawing/2014/main" id="{0B28DC4F-483C-41AF-A052-3A730435FBA2}"/>
              </a:ext>
            </a:extLst>
          </p:cNvPr>
          <p:cNvSpPr/>
          <p:nvPr/>
        </p:nvSpPr>
        <p:spPr>
          <a:xfrm>
            <a:off x="2829920" y="6020371"/>
            <a:ext cx="6538970" cy="400110"/>
          </a:xfrm>
          <a:prstGeom prst="rect">
            <a:avLst/>
          </a:prstGeom>
          <a:noFill/>
          <a:ln>
            <a:noFill/>
          </a:ln>
        </p:spPr>
        <p:txBody>
          <a:bodyPr wrap="none">
            <a:spAutoFit/>
          </a:bodyPr>
          <a:lstStyle/>
          <a:p>
            <a:pPr algn="ctr"/>
            <a:r>
              <a:rPr lang="zh-CN" altLang="en-US" sz="2000" dirty="0">
                <a:latin typeface="微软雅黑" panose="020B0503020204020204" pitchFamily="34" charset="-122"/>
                <a:ea typeface="微软雅黑" panose="020B0503020204020204" pitchFamily="34" charset="-122"/>
              </a:rPr>
              <a:t>原文</a:t>
            </a:r>
            <a:r>
              <a:rPr lang="en-US" altLang="zh-CN" sz="2000" dirty="0">
                <a:latin typeface="微软雅黑" panose="020B0503020204020204" pitchFamily="34" charset="-122"/>
                <a:ea typeface="微软雅黑" panose="020B0503020204020204" pitchFamily="34" charset="-122"/>
              </a:rPr>
              <a:t>Fig.</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2(a-e)</a:t>
            </a:r>
            <a:r>
              <a:rPr lang="zh-CN" altLang="en-US" sz="2000" dirty="0">
                <a:latin typeface="微软雅黑" panose="020B0503020204020204" pitchFamily="34" charset="-122"/>
                <a:ea typeface="微软雅黑" panose="020B0503020204020204" pitchFamily="34" charset="-122"/>
              </a:rPr>
              <a:t>，展示小鼠脑组织中细胞的空间分析结果</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8805476"/>
      </p:ext>
    </p:extLst>
  </p:cSld>
  <p:clrMapOvr>
    <a:masterClrMapping/>
  </p:clrMapOvr>
  <mc:AlternateContent xmlns:mc="http://schemas.openxmlformats.org/markup-compatibility/2006" xmlns:p14="http://schemas.microsoft.com/office/powerpoint/2010/main">
    <mc:Choice Requires="p14">
      <p:transition advTm="17901"/>
    </mc:Choice>
    <mc:Fallback xmlns="">
      <p:transition advTm="17901"/>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57914" y="185144"/>
            <a:ext cx="543740" cy="52322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03</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697627" cy="400110"/>
          </a:xfrm>
          <a:prstGeom prst="rect">
            <a:avLst/>
          </a:prstGeom>
        </p:spPr>
        <p:txBody>
          <a:bodyPr wrap="none">
            <a:spAutoFit/>
          </a:bodyPr>
          <a:lstStyle/>
          <a:p>
            <a:r>
              <a:rPr lang="zh-CN" altLang="en-US" sz="2000" dirty="0">
                <a:solidFill>
                  <a:schemeClr val="bg1"/>
                </a:solidFill>
                <a:latin typeface="微软雅黑" panose="020B0503020204020204" pitchFamily="34" charset="-122"/>
              </a:rPr>
              <a:t>结果</a:t>
            </a:r>
          </a:p>
        </p:txBody>
      </p:sp>
      <p:pic>
        <p:nvPicPr>
          <p:cNvPr id="3" name="图片 2">
            <a:extLst>
              <a:ext uri="{FF2B5EF4-FFF2-40B4-BE49-F238E27FC236}">
                <a16:creationId xmlns:a16="http://schemas.microsoft.com/office/drawing/2014/main" id="{EA0B1771-A65D-49DD-9759-322864CAF686}"/>
              </a:ext>
            </a:extLst>
          </p:cNvPr>
          <p:cNvPicPr>
            <a:picLocks noChangeAspect="1"/>
          </p:cNvPicPr>
          <p:nvPr/>
        </p:nvPicPr>
        <p:blipFill rotWithShape="1">
          <a:blip r:embed="rId4"/>
          <a:srcRect t="47955"/>
          <a:stretch/>
        </p:blipFill>
        <p:spPr>
          <a:xfrm>
            <a:off x="0" y="3705225"/>
            <a:ext cx="7433925" cy="2521939"/>
          </a:xfrm>
          <a:prstGeom prst="rect">
            <a:avLst/>
          </a:prstGeom>
        </p:spPr>
      </p:pic>
      <p:sp>
        <p:nvSpPr>
          <p:cNvPr id="13" name="文本框 12">
            <a:extLst>
              <a:ext uri="{FF2B5EF4-FFF2-40B4-BE49-F238E27FC236}">
                <a16:creationId xmlns:a16="http://schemas.microsoft.com/office/drawing/2014/main" id="{272061A0-D777-47C0-A9D3-3C222A7A9EF8}"/>
              </a:ext>
            </a:extLst>
          </p:cNvPr>
          <p:cNvSpPr txBox="1"/>
          <p:nvPr/>
        </p:nvSpPr>
        <p:spPr>
          <a:xfrm>
            <a:off x="6797842" y="1906149"/>
            <a:ext cx="5239409" cy="4044312"/>
          </a:xfrm>
          <a:prstGeom prst="rect">
            <a:avLst/>
          </a:prstGeom>
          <a:noFill/>
        </p:spPr>
        <p:txBody>
          <a:bodyPr wrap="square" rtlCol="0">
            <a:spAutoFit/>
          </a:bodyPr>
          <a:lstStyle/>
          <a:p>
            <a:pPr marL="914400" lvl="1" indent="-457200">
              <a:lnSpc>
                <a:spcPct val="150000"/>
              </a:lnSpc>
              <a:spcBef>
                <a:spcPts val="2400"/>
              </a:spcBef>
              <a:buFont typeface="Arial" panose="020B0604020202020204" pitchFamily="34" charset="0"/>
              <a:buChar char="•"/>
            </a:pPr>
            <a:r>
              <a:rPr lang="zh-CN" altLang="en-US" sz="2000" dirty="0"/>
              <a:t>已知：细胞</a:t>
            </a:r>
            <a:r>
              <a:rPr lang="en-US" altLang="zh-CN" sz="2000" dirty="0"/>
              <a:t>Purkinje</a:t>
            </a:r>
            <a:r>
              <a:rPr lang="zh-CN" altLang="en-US" sz="2000" dirty="0"/>
              <a:t>和细胞</a:t>
            </a:r>
            <a:r>
              <a:rPr lang="en-US" altLang="zh-CN" sz="2000" dirty="0"/>
              <a:t>Bergmann</a:t>
            </a:r>
            <a:r>
              <a:rPr lang="zh-CN" altLang="en-US" sz="2000" dirty="0"/>
              <a:t>会共同出现，和细胞</a:t>
            </a:r>
            <a:r>
              <a:rPr lang="en-US" altLang="zh-CN" sz="2000" dirty="0"/>
              <a:t>Oligodendrocytes</a:t>
            </a:r>
            <a:r>
              <a:rPr lang="zh-CN" altLang="en-US" sz="2000" dirty="0"/>
              <a:t>较少共同出现</a:t>
            </a:r>
            <a:endParaRPr lang="en-US" altLang="zh-CN" sz="2000" dirty="0"/>
          </a:p>
          <a:p>
            <a:pPr marL="914400" lvl="1" indent="-457200">
              <a:lnSpc>
                <a:spcPct val="150000"/>
              </a:lnSpc>
              <a:spcBef>
                <a:spcPts val="2400"/>
              </a:spcBef>
              <a:buFont typeface="Arial" panose="020B0604020202020204" pitchFamily="34" charset="0"/>
              <a:buChar char="•"/>
            </a:pPr>
            <a:r>
              <a:rPr lang="zh-CN" altLang="en-US" sz="2000" dirty="0"/>
              <a:t>结果：</a:t>
            </a:r>
            <a:br>
              <a:rPr lang="en-US" altLang="zh-CN" sz="2000" dirty="0"/>
            </a:br>
            <a:r>
              <a:rPr lang="en-US" altLang="zh-CN" sz="2000" dirty="0"/>
              <a:t>1. CRAWDAD</a:t>
            </a:r>
            <a:r>
              <a:rPr lang="zh-CN" altLang="en-US" sz="2000" dirty="0"/>
              <a:t>正确反映了不同尺度下细胞之间的关系</a:t>
            </a:r>
            <a:br>
              <a:rPr lang="en-US" altLang="zh-CN" sz="2000" dirty="0"/>
            </a:br>
            <a:r>
              <a:rPr lang="en-US" altLang="zh-CN" sz="2000" dirty="0"/>
              <a:t>2.</a:t>
            </a:r>
            <a:r>
              <a:rPr lang="zh-CN" altLang="en-US" sz="2000" dirty="0"/>
              <a:t> </a:t>
            </a:r>
            <a:r>
              <a:rPr lang="en-US" altLang="zh-CN" sz="2000" dirty="0"/>
              <a:t>Ripley’s K</a:t>
            </a:r>
            <a:r>
              <a:rPr lang="zh-CN" altLang="en-US" sz="2000" dirty="0"/>
              <a:t>和</a:t>
            </a:r>
            <a:r>
              <a:rPr lang="en-US" altLang="zh-CN" sz="2000" dirty="0" err="1"/>
              <a:t>Squidpy</a:t>
            </a:r>
            <a:r>
              <a:rPr lang="zh-CN" altLang="en-US" sz="2000" dirty="0"/>
              <a:t>对于不同尺度下细胞关系的刻画有问题</a:t>
            </a:r>
            <a:endParaRPr lang="en-US" altLang="zh-CN" sz="2000" dirty="0"/>
          </a:p>
        </p:txBody>
      </p:sp>
      <p:pic>
        <p:nvPicPr>
          <p:cNvPr id="6" name="图片 5">
            <a:extLst>
              <a:ext uri="{FF2B5EF4-FFF2-40B4-BE49-F238E27FC236}">
                <a16:creationId xmlns:a16="http://schemas.microsoft.com/office/drawing/2014/main" id="{D82DE724-6554-4B87-A37A-2BD4E181566D}"/>
              </a:ext>
            </a:extLst>
          </p:cNvPr>
          <p:cNvPicPr>
            <a:picLocks noChangeAspect="1"/>
          </p:cNvPicPr>
          <p:nvPr/>
        </p:nvPicPr>
        <p:blipFill>
          <a:blip r:embed="rId5"/>
          <a:stretch>
            <a:fillRect/>
          </a:stretch>
        </p:blipFill>
        <p:spPr>
          <a:xfrm>
            <a:off x="339892" y="1416132"/>
            <a:ext cx="6457950" cy="2012868"/>
          </a:xfrm>
          <a:prstGeom prst="rect">
            <a:avLst/>
          </a:prstGeom>
        </p:spPr>
      </p:pic>
      <p:sp>
        <p:nvSpPr>
          <p:cNvPr id="14" name="矩形 13">
            <a:extLst>
              <a:ext uri="{FF2B5EF4-FFF2-40B4-BE49-F238E27FC236}">
                <a16:creationId xmlns:a16="http://schemas.microsoft.com/office/drawing/2014/main" id="{22B0B217-293A-42C9-8EFE-6B4648BAD5B6}"/>
              </a:ext>
            </a:extLst>
          </p:cNvPr>
          <p:cNvSpPr/>
          <p:nvPr/>
        </p:nvSpPr>
        <p:spPr>
          <a:xfrm>
            <a:off x="5248275" y="2489241"/>
            <a:ext cx="257175" cy="9492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4363F6FC-B68E-44F0-B8C8-434F38863BBB}"/>
              </a:ext>
            </a:extLst>
          </p:cNvPr>
          <p:cNvPicPr>
            <a:picLocks noChangeAspect="1"/>
          </p:cNvPicPr>
          <p:nvPr/>
        </p:nvPicPr>
        <p:blipFill>
          <a:blip r:embed="rId6"/>
          <a:stretch>
            <a:fillRect/>
          </a:stretch>
        </p:blipFill>
        <p:spPr>
          <a:xfrm>
            <a:off x="6001928" y="2329383"/>
            <a:ext cx="610588" cy="1438275"/>
          </a:xfrm>
          <a:prstGeom prst="rect">
            <a:avLst/>
          </a:prstGeom>
        </p:spPr>
      </p:pic>
    </p:spTree>
    <p:extLst>
      <p:ext uri="{BB962C8B-B14F-4D97-AF65-F5344CB8AC3E}">
        <p14:creationId xmlns:p14="http://schemas.microsoft.com/office/powerpoint/2010/main" val="2450484674"/>
      </p:ext>
    </p:extLst>
  </p:cSld>
  <p:clrMapOvr>
    <a:masterClrMapping/>
  </p:clrMapOvr>
  <mc:AlternateContent xmlns:mc="http://schemas.openxmlformats.org/markup-compatibility/2006" xmlns:p14="http://schemas.microsoft.com/office/powerpoint/2010/main">
    <mc:Choice Requires="p14">
      <p:transition advTm="17901"/>
    </mc:Choice>
    <mc:Fallback xmlns="">
      <p:transition advTm="1790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57914" y="185144"/>
            <a:ext cx="543740" cy="52322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03</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697627" cy="400110"/>
          </a:xfrm>
          <a:prstGeom prst="rect">
            <a:avLst/>
          </a:prstGeom>
        </p:spPr>
        <p:txBody>
          <a:bodyPr wrap="none">
            <a:spAutoFit/>
          </a:bodyPr>
          <a:lstStyle/>
          <a:p>
            <a:r>
              <a:rPr lang="zh-CN" altLang="en-US" sz="2000" dirty="0">
                <a:solidFill>
                  <a:schemeClr val="bg1"/>
                </a:solidFill>
                <a:latin typeface="微软雅黑" panose="020B0503020204020204" pitchFamily="34" charset="-122"/>
              </a:rPr>
              <a:t>结果</a:t>
            </a:r>
          </a:p>
        </p:txBody>
      </p:sp>
      <p:sp>
        <p:nvSpPr>
          <p:cNvPr id="15" name="矩形 14">
            <a:extLst>
              <a:ext uri="{FF2B5EF4-FFF2-40B4-BE49-F238E27FC236}">
                <a16:creationId xmlns:a16="http://schemas.microsoft.com/office/drawing/2014/main" id="{0B28DC4F-483C-41AF-A052-3A730435FBA2}"/>
              </a:ext>
            </a:extLst>
          </p:cNvPr>
          <p:cNvSpPr/>
          <p:nvPr/>
        </p:nvSpPr>
        <p:spPr>
          <a:xfrm>
            <a:off x="364977" y="4225552"/>
            <a:ext cx="2626552" cy="1705403"/>
          </a:xfrm>
          <a:prstGeom prst="rect">
            <a:avLst/>
          </a:prstGeom>
          <a:noFill/>
          <a:ln>
            <a:noFill/>
          </a:ln>
        </p:spPr>
        <p:txBody>
          <a:bodyPr wrap="square">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原文</a:t>
            </a:r>
            <a:r>
              <a:rPr lang="en-US" altLang="zh-CN" dirty="0">
                <a:latin typeface="微软雅黑" panose="020B0503020204020204" pitchFamily="34" charset="-122"/>
                <a:ea typeface="微软雅黑" panose="020B0503020204020204" pitchFamily="34" charset="-122"/>
              </a:rPr>
              <a:t>Fig.</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4(</a:t>
            </a:r>
            <a:r>
              <a:rPr lang="en-US" altLang="zh-CN" dirty="0" err="1">
                <a:latin typeface="微软雅黑" panose="020B0503020204020204" pitchFamily="34" charset="-122"/>
                <a:ea typeface="微软雅黑" panose="020B0503020204020204" pitchFamily="34" charset="-122"/>
              </a:rPr>
              <a:t>a&amp;d</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，展示对于不同小鼠的同一个大脑位置，</a:t>
            </a:r>
            <a:r>
              <a:rPr lang="en-US" altLang="zh-CN" dirty="0">
                <a:latin typeface="微软雅黑" panose="020B0503020204020204" pitchFamily="34" charset="-122"/>
                <a:ea typeface="微软雅黑" panose="020B0503020204020204" pitchFamily="34" charset="-122"/>
              </a:rPr>
              <a:t>CRAWDAD</a:t>
            </a:r>
            <a:r>
              <a:rPr lang="zh-CN" altLang="en-US" dirty="0">
                <a:latin typeface="微软雅黑" panose="020B0503020204020204" pitchFamily="34" charset="-122"/>
                <a:ea typeface="微软雅黑" panose="020B0503020204020204" pitchFamily="34" charset="-122"/>
              </a:rPr>
              <a:t>的空间分析结果</a:t>
            </a:r>
            <a:endParaRPr lang="zh-CN" altLang="en-US" sz="16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BF78F4ED-5FA2-4180-9799-48F75DC53C3C}"/>
              </a:ext>
            </a:extLst>
          </p:cNvPr>
          <p:cNvPicPr>
            <a:picLocks noChangeAspect="1"/>
          </p:cNvPicPr>
          <p:nvPr/>
        </p:nvPicPr>
        <p:blipFill>
          <a:blip r:embed="rId4"/>
          <a:stretch>
            <a:fillRect/>
          </a:stretch>
        </p:blipFill>
        <p:spPr>
          <a:xfrm>
            <a:off x="299509" y="1382268"/>
            <a:ext cx="2757488" cy="2400300"/>
          </a:xfrm>
          <a:prstGeom prst="rect">
            <a:avLst/>
          </a:prstGeom>
        </p:spPr>
      </p:pic>
      <p:pic>
        <p:nvPicPr>
          <p:cNvPr id="14" name="图片 13">
            <a:extLst>
              <a:ext uri="{FF2B5EF4-FFF2-40B4-BE49-F238E27FC236}">
                <a16:creationId xmlns:a16="http://schemas.microsoft.com/office/drawing/2014/main" id="{1CD41DB6-26DF-4005-9B25-B1989EF124CB}"/>
              </a:ext>
            </a:extLst>
          </p:cNvPr>
          <p:cNvPicPr>
            <a:picLocks noChangeAspect="1"/>
          </p:cNvPicPr>
          <p:nvPr/>
        </p:nvPicPr>
        <p:blipFill>
          <a:blip r:embed="rId5"/>
          <a:stretch>
            <a:fillRect/>
          </a:stretch>
        </p:blipFill>
        <p:spPr>
          <a:xfrm>
            <a:off x="3056997" y="1292602"/>
            <a:ext cx="2626551" cy="5081337"/>
          </a:xfrm>
          <a:prstGeom prst="rect">
            <a:avLst/>
          </a:prstGeom>
        </p:spPr>
      </p:pic>
      <p:sp>
        <p:nvSpPr>
          <p:cNvPr id="16" name="文本框 15">
            <a:extLst>
              <a:ext uri="{FF2B5EF4-FFF2-40B4-BE49-F238E27FC236}">
                <a16:creationId xmlns:a16="http://schemas.microsoft.com/office/drawing/2014/main" id="{19023126-CC2D-448A-8CAF-83CFC7BF9F8F}"/>
              </a:ext>
            </a:extLst>
          </p:cNvPr>
          <p:cNvSpPr txBox="1"/>
          <p:nvPr/>
        </p:nvSpPr>
        <p:spPr>
          <a:xfrm>
            <a:off x="5286034" y="1382268"/>
            <a:ext cx="6540989" cy="4773102"/>
          </a:xfrm>
          <a:prstGeom prst="rect">
            <a:avLst/>
          </a:prstGeom>
          <a:noFill/>
        </p:spPr>
        <p:txBody>
          <a:bodyPr wrap="square" rtlCol="0">
            <a:spAutoFit/>
          </a:bodyPr>
          <a:lstStyle/>
          <a:p>
            <a:pPr marL="914400" lvl="1" indent="-457200">
              <a:lnSpc>
                <a:spcPct val="150000"/>
              </a:lnSpc>
              <a:spcBef>
                <a:spcPts val="2400"/>
              </a:spcBef>
              <a:buFont typeface="Arial" panose="020B0604020202020204" pitchFamily="34" charset="0"/>
              <a:buChar char="•"/>
            </a:pPr>
            <a:r>
              <a:rPr lang="zh-CN" altLang="en-US" sz="2400" dirty="0"/>
              <a:t>已知：不同小鼠的同一大脑位置，细胞空间分布相似；而同一小鼠的不同位置分布不相似</a:t>
            </a:r>
            <a:endParaRPr lang="en-US" altLang="zh-CN" sz="2400" dirty="0"/>
          </a:p>
          <a:p>
            <a:pPr marL="914400" lvl="1" indent="-457200">
              <a:lnSpc>
                <a:spcPct val="150000"/>
              </a:lnSpc>
              <a:spcBef>
                <a:spcPts val="2400"/>
              </a:spcBef>
              <a:buFont typeface="Arial" panose="020B0604020202020204" pitchFamily="34" charset="0"/>
              <a:buChar char="•"/>
            </a:pPr>
            <a:r>
              <a:rPr lang="zh-CN" altLang="en-US" sz="2400" dirty="0"/>
              <a:t>结果：</a:t>
            </a:r>
            <a:br>
              <a:rPr lang="en-US" altLang="zh-CN" sz="2400" dirty="0"/>
            </a:br>
            <a:r>
              <a:rPr lang="en-US" altLang="zh-CN" sz="2400" dirty="0"/>
              <a:t>1. </a:t>
            </a:r>
            <a:r>
              <a:rPr lang="zh-CN" altLang="en-US" sz="2400" dirty="0"/>
              <a:t>不同小鼠的同一大脑位置，细胞空间分布相似</a:t>
            </a:r>
            <a:br>
              <a:rPr lang="en-US" altLang="zh-CN" sz="2400" dirty="0"/>
            </a:br>
            <a:r>
              <a:rPr lang="en-US" altLang="zh-CN" sz="2400" dirty="0"/>
              <a:t>2. </a:t>
            </a:r>
            <a:r>
              <a:rPr lang="zh-CN" altLang="en-US" sz="2400" dirty="0"/>
              <a:t>同一小鼠的不同大脑位置，细胞空间分布不相似</a:t>
            </a:r>
            <a:endParaRPr lang="en-US" altLang="zh-CN" sz="2400" dirty="0"/>
          </a:p>
        </p:txBody>
      </p:sp>
    </p:spTree>
    <p:extLst>
      <p:ext uri="{BB962C8B-B14F-4D97-AF65-F5344CB8AC3E}">
        <p14:creationId xmlns:p14="http://schemas.microsoft.com/office/powerpoint/2010/main" val="3940885021"/>
      </p:ext>
    </p:extLst>
  </p:cSld>
  <p:clrMapOvr>
    <a:masterClrMapping/>
  </p:clrMapOvr>
  <mc:AlternateContent xmlns:mc="http://schemas.openxmlformats.org/markup-compatibility/2006" xmlns:p14="http://schemas.microsoft.com/office/powerpoint/2010/main">
    <mc:Choice Requires="p14">
      <p:transition advTm="17901"/>
    </mc:Choice>
    <mc:Fallback xmlns="">
      <p:transition advTm="1790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57914" y="185144"/>
            <a:ext cx="543740" cy="52322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04</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697627" cy="400110"/>
          </a:xfrm>
          <a:prstGeom prst="rect">
            <a:avLst/>
          </a:prstGeom>
        </p:spPr>
        <p:txBody>
          <a:bodyPr wrap="none">
            <a:spAutoFit/>
          </a:bodyPr>
          <a:lstStyle/>
          <a:p>
            <a:r>
              <a:rPr lang="zh-CN" altLang="en-US" sz="2000" dirty="0">
                <a:solidFill>
                  <a:schemeClr val="bg1"/>
                </a:solidFill>
                <a:latin typeface="微软雅黑" panose="020B0503020204020204" pitchFamily="34" charset="-122"/>
              </a:rPr>
              <a:t>讨论</a:t>
            </a:r>
          </a:p>
        </p:txBody>
      </p:sp>
      <p:sp>
        <p:nvSpPr>
          <p:cNvPr id="16" name="文本框 15">
            <a:extLst>
              <a:ext uri="{FF2B5EF4-FFF2-40B4-BE49-F238E27FC236}">
                <a16:creationId xmlns:a16="http://schemas.microsoft.com/office/drawing/2014/main" id="{19023126-CC2D-448A-8CAF-83CFC7BF9F8F}"/>
              </a:ext>
            </a:extLst>
          </p:cNvPr>
          <p:cNvSpPr txBox="1"/>
          <p:nvPr/>
        </p:nvSpPr>
        <p:spPr>
          <a:xfrm>
            <a:off x="577516" y="1750335"/>
            <a:ext cx="11187764" cy="3357329"/>
          </a:xfrm>
          <a:prstGeom prst="rect">
            <a:avLst/>
          </a:prstGeom>
          <a:noFill/>
        </p:spPr>
        <p:txBody>
          <a:bodyPr wrap="square" rtlCol="0">
            <a:spAutoFit/>
          </a:bodyPr>
          <a:lstStyle/>
          <a:p>
            <a:pPr marL="914400" lvl="1" indent="-457200">
              <a:lnSpc>
                <a:spcPct val="150000"/>
              </a:lnSpc>
              <a:spcBef>
                <a:spcPts val="2400"/>
              </a:spcBef>
              <a:buFont typeface="Arial" panose="020B0604020202020204" pitchFamily="34" charset="0"/>
              <a:buChar char="•"/>
            </a:pPr>
            <a:r>
              <a:rPr lang="zh-CN" altLang="en-US" sz="2400" dirty="0"/>
              <a:t>使用</a:t>
            </a:r>
            <a:r>
              <a:rPr lang="en-US" altLang="zh-CN" sz="2400" dirty="0"/>
              <a:t>CRAWDAD</a:t>
            </a:r>
            <a:r>
              <a:rPr lang="zh-CN" altLang="en-US" sz="2400" dirty="0"/>
              <a:t>时需要考虑的地方：</a:t>
            </a:r>
            <a:br>
              <a:rPr lang="en-US" altLang="zh-CN" sz="2400" dirty="0"/>
            </a:br>
            <a:r>
              <a:rPr lang="en-US" altLang="zh-CN" sz="2400" dirty="0"/>
              <a:t>1. </a:t>
            </a:r>
            <a:r>
              <a:rPr lang="zh-CN" altLang="en-US" sz="2400" dirty="0"/>
              <a:t>邻域距离是固定的。如何取邻域取决于分析对象的生物学特征。</a:t>
            </a:r>
            <a:br>
              <a:rPr lang="en-US" altLang="zh-CN" sz="2400" dirty="0"/>
            </a:br>
            <a:r>
              <a:rPr lang="en-US" altLang="zh-CN" sz="2400" dirty="0"/>
              <a:t>2. </a:t>
            </a:r>
            <a:r>
              <a:rPr lang="zh-CN" altLang="en-US" sz="2400" dirty="0"/>
              <a:t>生成随机分布时，</a:t>
            </a:r>
            <a:r>
              <a:rPr lang="en-US" altLang="zh-CN" sz="2400" dirty="0"/>
              <a:t>CRAWDAD</a:t>
            </a:r>
            <a:r>
              <a:rPr lang="zh-CN" altLang="en-US" sz="2400" dirty="0"/>
              <a:t>使用了方形栅格划分。不同的栅格划分方式可能带来影响。</a:t>
            </a:r>
            <a:r>
              <a:rPr lang="en-US" altLang="zh-CN" sz="2400" dirty="0"/>
              <a:t>CRAWDAD</a:t>
            </a:r>
            <a:r>
              <a:rPr lang="zh-CN" altLang="en-US" sz="2400" dirty="0"/>
              <a:t>还提供了六边形划分。</a:t>
            </a:r>
            <a:br>
              <a:rPr lang="en-US" altLang="zh-CN" sz="2400" dirty="0"/>
            </a:br>
            <a:r>
              <a:rPr lang="en-US" altLang="zh-CN" sz="2400" dirty="0"/>
              <a:t>3. </a:t>
            </a:r>
            <a:r>
              <a:rPr lang="zh-CN" altLang="en-US" sz="2400" dirty="0"/>
              <a:t>空间分析结果和细胞分类标签的质量直接相关。细胞分类的结果若不佳，空间分析结果同样不可靠。</a:t>
            </a:r>
            <a:endParaRPr lang="en-US" altLang="zh-CN" sz="2400" dirty="0"/>
          </a:p>
        </p:txBody>
      </p:sp>
    </p:spTree>
    <p:extLst>
      <p:ext uri="{BB962C8B-B14F-4D97-AF65-F5344CB8AC3E}">
        <p14:creationId xmlns:p14="http://schemas.microsoft.com/office/powerpoint/2010/main" val="2402306372"/>
      </p:ext>
    </p:extLst>
  </p:cSld>
  <p:clrMapOvr>
    <a:masterClrMapping/>
  </p:clrMapOvr>
  <mc:AlternateContent xmlns:mc="http://schemas.openxmlformats.org/markup-compatibility/2006" xmlns:p14="http://schemas.microsoft.com/office/powerpoint/2010/main">
    <mc:Choice Requires="p14">
      <p:transition advTm="17901"/>
    </mc:Choice>
    <mc:Fallback xmlns="">
      <p:transition advTm="17901"/>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57914" y="185144"/>
            <a:ext cx="543740" cy="52322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04</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697627" cy="400110"/>
          </a:xfrm>
          <a:prstGeom prst="rect">
            <a:avLst/>
          </a:prstGeom>
        </p:spPr>
        <p:txBody>
          <a:bodyPr wrap="none">
            <a:spAutoFit/>
          </a:bodyPr>
          <a:lstStyle/>
          <a:p>
            <a:r>
              <a:rPr lang="zh-CN" altLang="en-US" sz="2000" dirty="0">
                <a:solidFill>
                  <a:schemeClr val="bg1"/>
                </a:solidFill>
                <a:latin typeface="微软雅黑" panose="020B0503020204020204" pitchFamily="34" charset="-122"/>
              </a:rPr>
              <a:t>讨论</a:t>
            </a:r>
          </a:p>
        </p:txBody>
      </p:sp>
      <p:sp>
        <p:nvSpPr>
          <p:cNvPr id="16" name="文本框 15">
            <a:extLst>
              <a:ext uri="{FF2B5EF4-FFF2-40B4-BE49-F238E27FC236}">
                <a16:creationId xmlns:a16="http://schemas.microsoft.com/office/drawing/2014/main" id="{19023126-CC2D-448A-8CAF-83CFC7BF9F8F}"/>
              </a:ext>
            </a:extLst>
          </p:cNvPr>
          <p:cNvSpPr txBox="1"/>
          <p:nvPr/>
        </p:nvSpPr>
        <p:spPr>
          <a:xfrm>
            <a:off x="577516" y="1328485"/>
            <a:ext cx="11187764" cy="5021055"/>
          </a:xfrm>
          <a:prstGeom prst="rect">
            <a:avLst/>
          </a:prstGeom>
          <a:noFill/>
        </p:spPr>
        <p:txBody>
          <a:bodyPr wrap="square" rtlCol="0">
            <a:spAutoFit/>
          </a:bodyPr>
          <a:lstStyle/>
          <a:p>
            <a:pPr marL="914400" lvl="1" indent="-457200">
              <a:lnSpc>
                <a:spcPct val="150000"/>
              </a:lnSpc>
              <a:spcBef>
                <a:spcPts val="2400"/>
              </a:spcBef>
              <a:buFont typeface="Arial" panose="020B0604020202020204" pitchFamily="34" charset="0"/>
              <a:buChar char="•"/>
            </a:pPr>
            <a:r>
              <a:rPr lang="en-US" altLang="zh-CN" sz="2400" dirty="0"/>
              <a:t>CRAWDAD vs. Ripley’s K</a:t>
            </a:r>
            <a:r>
              <a:rPr lang="zh-CN" altLang="en-US" sz="2400" dirty="0"/>
              <a:t>：</a:t>
            </a:r>
            <a:br>
              <a:rPr lang="en-US" altLang="zh-CN" sz="2400" dirty="0"/>
            </a:br>
            <a:br>
              <a:rPr lang="en-US" altLang="zh-CN" sz="2400" dirty="0"/>
            </a:br>
            <a:br>
              <a:rPr lang="en-US" altLang="zh-CN" sz="2400" dirty="0"/>
            </a:br>
            <a:br>
              <a:rPr lang="en-US" altLang="zh-CN" sz="2400" dirty="0"/>
            </a:br>
            <a:br>
              <a:rPr lang="en-US" altLang="zh-CN" sz="2400" dirty="0"/>
            </a:br>
            <a:br>
              <a:rPr lang="en-US" altLang="zh-CN" sz="2400" dirty="0"/>
            </a:br>
            <a:r>
              <a:rPr lang="en-US" altLang="zh-CN" sz="2400" dirty="0"/>
              <a:t>K</a:t>
            </a:r>
            <a:r>
              <a:rPr lang="zh-CN" altLang="en-US" sz="2400" dirty="0"/>
              <a:t>函数虽然考虑了不同邻域的观察结果，但是比较对象是区域全局的分布，而</a:t>
            </a:r>
            <a:r>
              <a:rPr lang="en-US" altLang="zh-CN" sz="2400" dirty="0"/>
              <a:t>CRAWDAD</a:t>
            </a:r>
            <a:r>
              <a:rPr lang="zh-CN" altLang="en-US" sz="2400" dirty="0"/>
              <a:t>的比较对象是局部分布，对空间基准的建模更加完善。因此统计结果更加可靠。</a:t>
            </a:r>
            <a:endParaRPr lang="en-US" altLang="zh-CN" sz="2400" dirty="0"/>
          </a:p>
        </p:txBody>
      </p:sp>
      <p:pic>
        <p:nvPicPr>
          <p:cNvPr id="15" name="图片 14">
            <a:extLst>
              <a:ext uri="{FF2B5EF4-FFF2-40B4-BE49-F238E27FC236}">
                <a16:creationId xmlns:a16="http://schemas.microsoft.com/office/drawing/2014/main" id="{5FFC63B9-5ADC-44CF-AD38-1DA9728B4967}"/>
              </a:ext>
            </a:extLst>
          </p:cNvPr>
          <p:cNvPicPr>
            <a:picLocks noChangeAspect="1"/>
          </p:cNvPicPr>
          <p:nvPr/>
        </p:nvPicPr>
        <p:blipFill>
          <a:blip r:embed="rId4"/>
          <a:stretch>
            <a:fillRect/>
          </a:stretch>
        </p:blipFill>
        <p:spPr>
          <a:xfrm>
            <a:off x="2496843" y="2340859"/>
            <a:ext cx="6561813" cy="1994454"/>
          </a:xfrm>
          <a:prstGeom prst="rect">
            <a:avLst/>
          </a:prstGeom>
        </p:spPr>
      </p:pic>
      <p:sp>
        <p:nvSpPr>
          <p:cNvPr id="17" name="矩形 16">
            <a:extLst>
              <a:ext uri="{FF2B5EF4-FFF2-40B4-BE49-F238E27FC236}">
                <a16:creationId xmlns:a16="http://schemas.microsoft.com/office/drawing/2014/main" id="{0DBE2CBD-C68A-4F3B-A2E4-46F4C4F3D059}"/>
              </a:ext>
            </a:extLst>
          </p:cNvPr>
          <p:cNvSpPr/>
          <p:nvPr/>
        </p:nvSpPr>
        <p:spPr>
          <a:xfrm>
            <a:off x="7286625" y="3236806"/>
            <a:ext cx="1565275" cy="3158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0026941"/>
      </p:ext>
    </p:extLst>
  </p:cSld>
  <p:clrMapOvr>
    <a:masterClrMapping/>
  </p:clrMapOvr>
  <mc:AlternateContent xmlns:mc="http://schemas.openxmlformats.org/markup-compatibility/2006" xmlns:p14="http://schemas.microsoft.com/office/powerpoint/2010/main">
    <mc:Choice Requires="p14">
      <p:transition advTm="17901"/>
    </mc:Choice>
    <mc:Fallback xmlns="">
      <p:transition advTm="1790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970800" y="1285876"/>
            <a:ext cx="2250401" cy="632874"/>
            <a:chOff x="2805112" y="2505075"/>
            <a:chExt cx="6580821" cy="1850707"/>
          </a:xfrm>
        </p:grpSpPr>
        <p:sp>
          <p:nvSpPr>
            <p:cNvPr id="6"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solidFill>
              <a:srgbClr val="9A0000"/>
            </a:solidFill>
            <a:ln w="9525" cap="flat">
              <a:noFill/>
              <a:prstDash val="solid"/>
              <a:miter/>
            </a:ln>
          </p:spPr>
          <p:txBody>
            <a:bodyPr rtlCol="0" anchor="ctr"/>
            <a:lstStyle/>
            <a:p>
              <a:endParaRPr lang="zh-CN" altLang="en-US"/>
            </a:p>
          </p:txBody>
        </p:sp>
        <p:sp>
          <p:nvSpPr>
            <p:cNvPr id="7"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solidFill>
              <a:srgbClr val="231815"/>
            </a:solidFill>
            <a:ln w="9525" cap="flat">
              <a:noFill/>
              <a:prstDash val="solid"/>
              <a:miter/>
            </a:ln>
          </p:spPr>
          <p:txBody>
            <a:bodyPr rtlCol="0" anchor="ctr"/>
            <a:lstStyle/>
            <a:p>
              <a:endParaRPr lang="zh-CN" altLang="en-US"/>
            </a:p>
          </p:txBody>
        </p:sp>
        <p:sp>
          <p:nvSpPr>
            <p:cNvPr id="8"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solidFill>
              <a:srgbClr val="9A0000"/>
            </a:solidFill>
            <a:ln w="9525" cap="flat">
              <a:noFill/>
              <a:prstDash val="solid"/>
              <a:miter/>
            </a:ln>
          </p:spPr>
          <p:txBody>
            <a:bodyPr rtlCol="0" anchor="ctr"/>
            <a:lstStyle/>
            <a:p>
              <a:endParaRPr lang="zh-CN" altLang="en-US"/>
            </a:p>
          </p:txBody>
        </p:sp>
      </p:grpSp>
      <p:sp>
        <p:nvSpPr>
          <p:cNvPr id="9" name="文本框 8"/>
          <p:cNvSpPr txBox="1"/>
          <p:nvPr/>
        </p:nvSpPr>
        <p:spPr>
          <a:xfrm>
            <a:off x="2162629" y="2939544"/>
            <a:ext cx="7866742" cy="1014730"/>
          </a:xfrm>
          <a:prstGeom prst="rect">
            <a:avLst/>
          </a:prstGeom>
          <a:noFill/>
        </p:spPr>
        <p:txBody>
          <a:bodyPr wrap="square" rtlCol="0">
            <a:spAutoFit/>
          </a:bodyPr>
          <a:lstStyle/>
          <a:p>
            <a:pPr algn="ctr"/>
            <a:r>
              <a:rPr lang="zh-CN" altLang="en-US" sz="6000" dirty="0">
                <a:solidFill>
                  <a:schemeClr val="tx1">
                    <a:lumMod val="75000"/>
                    <a:lumOff val="25000"/>
                  </a:schemeClr>
                </a:solidFill>
                <a:latin typeface="微软雅黑" panose="020B0503020204020204" pitchFamily="34" charset="-122"/>
                <a:ea typeface="微软雅黑" panose="020B0503020204020204" pitchFamily="34" charset="-122"/>
              </a:rPr>
              <a:t>请批评指正！</a:t>
            </a:r>
            <a:endPar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2162629" y="4089400"/>
            <a:ext cx="786674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162629" y="2796106"/>
            <a:ext cx="786674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圆角 16"/>
          <p:cNvSpPr/>
          <p:nvPr/>
        </p:nvSpPr>
        <p:spPr>
          <a:xfrm>
            <a:off x="-701348" y="1371609"/>
            <a:ext cx="1349048" cy="411478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nvSpPr>
        <p:spPr>
          <a:xfrm>
            <a:off x="11517476" y="1371609"/>
            <a:ext cx="1349048" cy="411478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76104" y="4697809"/>
            <a:ext cx="4801314" cy="1200329"/>
          </a:xfrm>
          <a:prstGeom prst="rect">
            <a:avLst/>
          </a:prstGeom>
          <a:noFill/>
          <a:ln>
            <a:noFill/>
          </a:ln>
        </p:spPr>
        <p:txBody>
          <a:bodyPr wrap="none">
            <a:spAutoFit/>
          </a:bodyPr>
          <a:lstStyle/>
          <a:p>
            <a:pPr algn="ct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汇报人：张一帜、王志洋、黄儒豪</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2025.3.19</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transition advTm="156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57915" y="185144"/>
            <a:ext cx="543739" cy="52322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01</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1706880" cy="398780"/>
          </a:xfrm>
          <a:prstGeom prst="rect">
            <a:avLst/>
          </a:prstGeom>
        </p:spPr>
        <p:txBody>
          <a:bodyPr wrap="none">
            <a:spAutoFit/>
          </a:bodyPr>
          <a:lstStyle/>
          <a:p>
            <a:r>
              <a:rPr lang="zh-CN" altLang="en-US" sz="2000" dirty="0">
                <a:solidFill>
                  <a:schemeClr val="bg1"/>
                </a:solidFill>
                <a:latin typeface="微软雅黑" panose="020B0503020204020204" pitchFamily="34" charset="-122"/>
              </a:rPr>
              <a:t>空间模式分析</a:t>
            </a:r>
          </a:p>
        </p:txBody>
      </p:sp>
      <p:sp>
        <p:nvSpPr>
          <p:cNvPr id="13" name="文本框 12"/>
          <p:cNvSpPr txBox="1"/>
          <p:nvPr/>
        </p:nvSpPr>
        <p:spPr>
          <a:xfrm>
            <a:off x="658079" y="1151453"/>
            <a:ext cx="10434955" cy="3138170"/>
          </a:xfrm>
          <a:prstGeom prst="rect">
            <a:avLst/>
          </a:prstGeom>
          <a:noFill/>
        </p:spPr>
        <p:txBody>
          <a:bodyPr wrap="square" rtlCol="0">
            <a:spAutoFit/>
          </a:bodyPr>
          <a:lstStyle/>
          <a:p>
            <a:pPr lvl="1" indent="-457200" fontAlgn="auto">
              <a:spcBef>
                <a:spcPts val="1200"/>
              </a:spcBef>
              <a:buFont typeface="Arial" panose="020B0604020202020204" pitchFamily="34" charset="0"/>
              <a:buChar char="•"/>
            </a:pPr>
            <a:r>
              <a:rPr lang="zh-CN" altLang="en-US" sz="2800" dirty="0">
                <a:solidFill>
                  <a:srgbClr val="FF0000"/>
                </a:solidFill>
              </a:rPr>
              <a:t>空间模式分析</a:t>
            </a:r>
            <a:r>
              <a:rPr lang="zh-CN" altLang="en-US" sz="2800" dirty="0"/>
              <a:t>是对空间数据（点、线、面或栅格）中的</a:t>
            </a:r>
            <a:r>
              <a:rPr lang="zh-CN" altLang="en-US" sz="2800" dirty="0">
                <a:solidFill>
                  <a:srgbClr val="FF0000"/>
                </a:solidFill>
              </a:rPr>
              <a:t>结构</a:t>
            </a:r>
            <a:r>
              <a:rPr lang="zh-CN" altLang="en-US" sz="2800" dirty="0"/>
              <a:t>、</a:t>
            </a:r>
            <a:r>
              <a:rPr lang="zh-CN" altLang="en-US" sz="2800" dirty="0">
                <a:solidFill>
                  <a:srgbClr val="FF0000"/>
                </a:solidFill>
              </a:rPr>
              <a:t>分布规律</a:t>
            </a:r>
            <a:r>
              <a:rPr lang="zh-CN" altLang="en-US" sz="2800" dirty="0"/>
              <a:t>及</a:t>
            </a:r>
            <a:r>
              <a:rPr lang="zh-CN" altLang="en-US" sz="2800" dirty="0">
                <a:solidFill>
                  <a:srgbClr val="FF0000"/>
                </a:solidFill>
              </a:rPr>
              <a:t>关联性</a:t>
            </a:r>
            <a:r>
              <a:rPr lang="zh-CN" altLang="en-US" sz="2800" dirty="0"/>
              <a:t>进行识别和量化的过程。其核心在于揭示数据在空间上的</a:t>
            </a:r>
            <a:r>
              <a:rPr lang="zh-CN" altLang="en-US" sz="2800" dirty="0">
                <a:solidFill>
                  <a:srgbClr val="FF0000"/>
                </a:solidFill>
              </a:rPr>
              <a:t>非随机性</a:t>
            </a:r>
            <a:r>
              <a:rPr lang="zh-CN" altLang="en-US" sz="2800" dirty="0"/>
              <a:t>，如</a:t>
            </a:r>
            <a:r>
              <a:rPr lang="zh-CN" altLang="en-US" sz="2800" dirty="0">
                <a:solidFill>
                  <a:srgbClr val="FF0000"/>
                </a:solidFill>
              </a:rPr>
              <a:t>聚集、分散、梯度变化或异常值</a:t>
            </a:r>
            <a:r>
              <a:rPr lang="zh-CN" altLang="en-US" sz="2800" dirty="0"/>
              <a:t>等。</a:t>
            </a:r>
          </a:p>
          <a:p>
            <a:pPr lvl="1" indent="-457200" fontAlgn="auto">
              <a:spcBef>
                <a:spcPts val="1200"/>
              </a:spcBef>
              <a:buFont typeface="Arial" panose="020B0604020202020204" pitchFamily="34" charset="0"/>
              <a:buChar char="•"/>
            </a:pPr>
            <a:r>
              <a:rPr lang="zh-CN" altLang="en-US" sz="2800" dirty="0"/>
              <a:t>空间自相关分析</a:t>
            </a:r>
          </a:p>
          <a:p>
            <a:pPr lvl="1" indent="-457200" fontAlgn="auto">
              <a:spcBef>
                <a:spcPts val="1200"/>
              </a:spcBef>
              <a:buFont typeface="Arial" panose="020B0604020202020204" pitchFamily="34" charset="0"/>
              <a:buChar char="•"/>
            </a:pPr>
            <a:r>
              <a:rPr lang="zh-CN" altLang="en-US" sz="2800" dirty="0"/>
              <a:t>空间插值</a:t>
            </a:r>
          </a:p>
          <a:p>
            <a:pPr lvl="1" indent="-457200" fontAlgn="auto">
              <a:spcBef>
                <a:spcPts val="1200"/>
              </a:spcBef>
              <a:buFont typeface="Arial" panose="020B0604020202020204" pitchFamily="34" charset="0"/>
              <a:buChar char="•"/>
            </a:pPr>
            <a:r>
              <a:rPr lang="zh-CN" altLang="en-US" sz="2800" dirty="0"/>
              <a:t>空间回归分析</a:t>
            </a:r>
          </a:p>
        </p:txBody>
      </p:sp>
    </p:spTree>
  </p:cSld>
  <p:clrMapOvr>
    <a:masterClrMapping/>
  </p:clrMapOvr>
  <p:transition advTm="1790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749445" y="185144"/>
            <a:ext cx="360680" cy="52197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2</a:t>
            </a:r>
          </a:p>
        </p:txBody>
      </p:sp>
      <p:sp>
        <p:nvSpPr>
          <p:cNvPr id="12" name="矩形 11"/>
          <p:cNvSpPr/>
          <p:nvPr/>
        </p:nvSpPr>
        <p:spPr>
          <a:xfrm>
            <a:off x="1329440" y="244318"/>
            <a:ext cx="1960880" cy="398780"/>
          </a:xfrm>
          <a:prstGeom prst="rect">
            <a:avLst/>
          </a:prstGeom>
        </p:spPr>
        <p:txBody>
          <a:bodyPr wrap="none">
            <a:spAutoFit/>
          </a:bodyPr>
          <a:lstStyle/>
          <a:p>
            <a:r>
              <a:rPr lang="zh-CN" altLang="en-US" sz="2000" dirty="0">
                <a:solidFill>
                  <a:schemeClr val="bg1"/>
                </a:solidFill>
                <a:latin typeface="微软雅黑" panose="020B0503020204020204" pitchFamily="34" charset="-122"/>
              </a:rPr>
              <a:t>空间点模式分析</a:t>
            </a:r>
          </a:p>
        </p:txBody>
      </p:sp>
      <p:sp>
        <p:nvSpPr>
          <p:cNvPr id="13" name="文本框 12"/>
          <p:cNvSpPr txBox="1"/>
          <p:nvPr/>
        </p:nvSpPr>
        <p:spPr>
          <a:xfrm>
            <a:off x="658079" y="1151453"/>
            <a:ext cx="10434955" cy="3569335"/>
          </a:xfrm>
          <a:prstGeom prst="rect">
            <a:avLst/>
          </a:prstGeom>
          <a:noFill/>
        </p:spPr>
        <p:txBody>
          <a:bodyPr wrap="square" rtlCol="0">
            <a:spAutoFit/>
          </a:bodyPr>
          <a:lstStyle/>
          <a:p>
            <a:pPr lvl="1" indent="-457200" fontAlgn="auto">
              <a:spcBef>
                <a:spcPts val="1200"/>
              </a:spcBef>
              <a:buFont typeface="Arial" panose="020B0604020202020204" pitchFamily="34" charset="0"/>
              <a:buChar char="•"/>
            </a:pPr>
            <a:r>
              <a:rPr lang="zh-CN" altLang="en-US" sz="2800" dirty="0">
                <a:solidFill>
                  <a:srgbClr val="FF0000"/>
                </a:solidFill>
              </a:rPr>
              <a:t>空间点模式分析</a:t>
            </a:r>
            <a:r>
              <a:rPr lang="zh-CN" altLang="en-US" sz="2800" dirty="0"/>
              <a:t>是专门针对</a:t>
            </a:r>
            <a:r>
              <a:rPr lang="zh-CN" altLang="en-US" sz="2800" dirty="0">
                <a:solidFill>
                  <a:srgbClr val="FF0000"/>
                </a:solidFill>
              </a:rPr>
              <a:t>点数据</a:t>
            </a:r>
            <a:r>
              <a:rPr lang="zh-CN" altLang="en-US" sz="2800" dirty="0"/>
              <a:t>（如事件发生位置）的分析，或者把线面数据转换为点数据，旨在判断点的空间分布是否随机，或是否存在聚集</a:t>
            </a:r>
            <a:r>
              <a:rPr lang="en-US" altLang="zh-CN" sz="2800" dirty="0"/>
              <a:t>/</a:t>
            </a:r>
            <a:r>
              <a:rPr lang="zh-CN" altLang="en-US" sz="2800" dirty="0"/>
              <a:t>分散模式；尤其关注点之间的相互作用及空间异质性。</a:t>
            </a:r>
          </a:p>
          <a:p>
            <a:pPr lvl="1" indent="-457200" fontAlgn="auto">
              <a:spcBef>
                <a:spcPts val="1200"/>
              </a:spcBef>
              <a:buFont typeface="Arial" panose="020B0604020202020204" pitchFamily="34" charset="0"/>
              <a:buChar char="•"/>
            </a:pPr>
            <a:r>
              <a:rPr lang="en-US" altLang="zh-CN" sz="2800" dirty="0"/>
              <a:t>Ripley’s K</a:t>
            </a:r>
            <a:r>
              <a:rPr lang="zh-CN" altLang="en-US" sz="2800" dirty="0"/>
              <a:t>函数</a:t>
            </a:r>
          </a:p>
          <a:p>
            <a:pPr lvl="1" indent="-457200" fontAlgn="auto">
              <a:spcBef>
                <a:spcPts val="1200"/>
              </a:spcBef>
              <a:buFont typeface="Arial" panose="020B0604020202020204" pitchFamily="34" charset="0"/>
              <a:buChar char="•"/>
            </a:pPr>
            <a:r>
              <a:rPr lang="zh-CN" altLang="en-US" sz="2800" dirty="0"/>
              <a:t>核密度估计（</a:t>
            </a:r>
            <a:r>
              <a:rPr lang="en-US" altLang="zh-CN" sz="2800" dirty="0"/>
              <a:t>KDE</a:t>
            </a:r>
            <a:r>
              <a:rPr lang="zh-CN" altLang="en-US" sz="2800" dirty="0"/>
              <a:t>）</a:t>
            </a:r>
          </a:p>
          <a:p>
            <a:pPr lvl="1" indent="-457200" fontAlgn="auto">
              <a:spcBef>
                <a:spcPts val="1200"/>
              </a:spcBef>
              <a:buFont typeface="Arial" panose="020B0604020202020204" pitchFamily="34" charset="0"/>
              <a:buChar char="•"/>
            </a:pPr>
            <a:r>
              <a:rPr lang="zh-CN" altLang="en-US" sz="2800" dirty="0"/>
              <a:t>最近邻分析</a:t>
            </a:r>
          </a:p>
        </p:txBody>
      </p:sp>
    </p:spTree>
  </p:cSld>
  <p:clrMapOvr>
    <a:masterClrMapping/>
  </p:clrMapOvr>
  <p:transition advTm="1790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60545" y="185144"/>
            <a:ext cx="538480" cy="52197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03</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7700645" cy="398780"/>
          </a:xfrm>
          <a:prstGeom prst="rect">
            <a:avLst/>
          </a:prstGeom>
        </p:spPr>
        <p:txBody>
          <a:bodyPr wrap="none">
            <a:spAutoFit/>
          </a:bodyPr>
          <a:lstStyle/>
          <a:p>
            <a:pPr algn="l"/>
            <a:r>
              <a:rPr lang="zh-CN" altLang="en-US" sz="2000" dirty="0">
                <a:solidFill>
                  <a:schemeClr val="bg1"/>
                </a:solidFill>
                <a:latin typeface="微软雅黑" panose="020B0503020204020204" pitchFamily="34" charset="-122"/>
              </a:rPr>
              <a:t>地理分析机（</a:t>
            </a:r>
            <a:r>
              <a:rPr lang="en-US" altLang="zh-CN" sz="2000" dirty="0">
                <a:solidFill>
                  <a:schemeClr val="bg1"/>
                </a:solidFill>
                <a:latin typeface="微软雅黑" panose="020B0503020204020204" pitchFamily="34" charset="-122"/>
              </a:rPr>
              <a:t>Geographical Analysis Machine</a:t>
            </a:r>
            <a:r>
              <a:rPr lang="zh-CN" altLang="en-US" sz="2000" dirty="0">
                <a:solidFill>
                  <a:schemeClr val="bg1"/>
                </a:solidFill>
                <a:latin typeface="微软雅黑" panose="020B0503020204020204" pitchFamily="34" charset="-122"/>
              </a:rPr>
              <a:t>）</a:t>
            </a:r>
            <a:r>
              <a:rPr lang="en-US" altLang="zh-CN" sz="2000" dirty="0">
                <a:solidFill>
                  <a:schemeClr val="bg1"/>
                </a:solidFill>
                <a:latin typeface="微软雅黑" panose="020B0503020204020204" pitchFamily="34" charset="-122"/>
              </a:rPr>
              <a:t>1987 Openshaw</a:t>
            </a:r>
          </a:p>
        </p:txBody>
      </p:sp>
      <p:sp>
        <p:nvSpPr>
          <p:cNvPr id="13" name="文本框 12"/>
          <p:cNvSpPr txBox="1"/>
          <p:nvPr/>
        </p:nvSpPr>
        <p:spPr>
          <a:xfrm>
            <a:off x="660545" y="777029"/>
            <a:ext cx="11378565" cy="5478423"/>
          </a:xfrm>
          <a:prstGeom prst="rect">
            <a:avLst/>
          </a:prstGeom>
          <a:noFill/>
        </p:spPr>
        <p:txBody>
          <a:bodyPr wrap="square" rtlCol="0">
            <a:spAutoFit/>
          </a:bodyPr>
          <a:lstStyle/>
          <a:p>
            <a:pPr lvl="1" indent="-457200" fontAlgn="auto">
              <a:spcBef>
                <a:spcPts val="1200"/>
              </a:spcBef>
              <a:buFont typeface="Arial" panose="020B0604020202020204" pitchFamily="34" charset="0"/>
              <a:buChar char="•"/>
            </a:pPr>
            <a:r>
              <a:rPr lang="zh-CN" altLang="en-US" sz="2800" dirty="0"/>
              <a:t>传统空间点模式分析方法：</a:t>
            </a:r>
          </a:p>
          <a:p>
            <a:pPr lvl="2" indent="-457200" fontAlgn="auto">
              <a:spcBef>
                <a:spcPts val="1200"/>
              </a:spcBef>
              <a:buFont typeface="Arial" panose="020B0604020202020204" pitchFamily="34" charset="0"/>
              <a:buChar char="•"/>
            </a:pPr>
            <a:r>
              <a:rPr lang="zh-CN" altLang="en-US" sz="2800" dirty="0">
                <a:solidFill>
                  <a:srgbClr val="FF0000"/>
                </a:solidFill>
              </a:rPr>
              <a:t>注意到</a:t>
            </a:r>
            <a:r>
              <a:rPr lang="zh-CN" altLang="en-US" sz="2800" dirty="0"/>
              <a:t>研究区域内某个地方出现异常（过度聚集），提出零假设和备择假设；与随机模拟结果对比，接受或拒绝零假设。</a:t>
            </a:r>
          </a:p>
          <a:p>
            <a:pPr lvl="2" indent="-457200" fontAlgn="auto">
              <a:spcBef>
                <a:spcPts val="1200"/>
              </a:spcBef>
              <a:buFont typeface="Arial" panose="020B0604020202020204" pitchFamily="34" charset="0"/>
              <a:buChar char="•"/>
            </a:pPr>
            <a:r>
              <a:rPr lang="zh-CN" altLang="en-US" sz="2800" dirty="0"/>
              <a:t>针对</a:t>
            </a:r>
            <a:r>
              <a:rPr lang="zh-CN" altLang="en-US" sz="2800" dirty="0">
                <a:solidFill>
                  <a:srgbClr val="FF0000"/>
                </a:solidFill>
              </a:rPr>
              <a:t>特定</a:t>
            </a:r>
            <a:r>
              <a:rPr lang="zh-CN" altLang="en-US" sz="2800" dirty="0"/>
              <a:t>类型的点数据采取特定的分析方法。</a:t>
            </a:r>
          </a:p>
          <a:p>
            <a:pPr lvl="1" indent="-457200" fontAlgn="auto">
              <a:spcBef>
                <a:spcPts val="1200"/>
              </a:spcBef>
              <a:buFont typeface="Arial" panose="020B0604020202020204" pitchFamily="34" charset="0"/>
              <a:buChar char="•"/>
            </a:pPr>
            <a:r>
              <a:rPr lang="zh-CN" altLang="en-US" sz="2800" dirty="0"/>
              <a:t>随着</a:t>
            </a:r>
            <a:r>
              <a:rPr lang="en-US" altLang="zh-CN" sz="2800" dirty="0"/>
              <a:t>GIS</a:t>
            </a:r>
            <a:r>
              <a:rPr lang="zh-CN" altLang="en-US" sz="2800" dirty="0"/>
              <a:t>技术的发展和各类点数据的迅速增加，需要</a:t>
            </a:r>
            <a:r>
              <a:rPr lang="zh-CN" altLang="en-US" sz="2800" dirty="0">
                <a:solidFill>
                  <a:srgbClr val="FF0000"/>
                </a:solidFill>
              </a:rPr>
              <a:t>全自动</a:t>
            </a:r>
            <a:r>
              <a:rPr lang="zh-CN" altLang="en-US" sz="2800" dirty="0"/>
              <a:t>的地理分析系统，以满足：</a:t>
            </a:r>
          </a:p>
          <a:p>
            <a:pPr lvl="2" indent="-457200" fontAlgn="auto">
              <a:spcBef>
                <a:spcPts val="1200"/>
              </a:spcBef>
              <a:buFont typeface="Arial" panose="020B0604020202020204" pitchFamily="34" charset="0"/>
              <a:buChar char="•"/>
            </a:pPr>
            <a:r>
              <a:rPr lang="zh-CN" altLang="en-US" sz="2800" dirty="0"/>
              <a:t>充分利用数据中包含的信息</a:t>
            </a:r>
          </a:p>
          <a:p>
            <a:pPr lvl="2" indent="-457200" fontAlgn="auto">
              <a:spcBef>
                <a:spcPts val="1200"/>
              </a:spcBef>
              <a:buFont typeface="Arial" panose="020B0604020202020204" pitchFamily="34" charset="0"/>
              <a:buChar char="•"/>
            </a:pPr>
            <a:r>
              <a:rPr lang="zh-CN" altLang="en-US" sz="2800" dirty="0"/>
              <a:t>有效处理不同主题的数据</a:t>
            </a:r>
          </a:p>
          <a:p>
            <a:pPr lvl="2" indent="-457200" fontAlgn="auto">
              <a:spcBef>
                <a:spcPts val="1200"/>
              </a:spcBef>
              <a:buFont typeface="Arial" panose="020B0604020202020204" pitchFamily="34" charset="0"/>
              <a:buChar char="•"/>
            </a:pPr>
            <a:r>
              <a:rPr lang="zh-CN" altLang="en-US" sz="2800" dirty="0"/>
              <a:t>不需要每一次分析前都要先设置不一定合理的假设</a:t>
            </a:r>
          </a:p>
          <a:p>
            <a:pPr lvl="2" indent="-457200" fontAlgn="auto">
              <a:spcBef>
                <a:spcPts val="1200"/>
              </a:spcBef>
              <a:buFont typeface="Arial" panose="020B0604020202020204" pitchFamily="34" charset="0"/>
              <a:buChar char="•"/>
            </a:pPr>
            <a:r>
              <a:rPr lang="zh-CN" altLang="en-US" sz="2800" dirty="0"/>
              <a:t>有效且无偏</a:t>
            </a:r>
          </a:p>
        </p:txBody>
      </p:sp>
    </p:spTree>
  </p:cSld>
  <p:clrMapOvr>
    <a:masterClrMapping/>
  </p:clrMapOvr>
  <p:transition advTm="17901"/>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60545" y="185144"/>
            <a:ext cx="538480" cy="52197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03</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7700645" cy="398780"/>
          </a:xfrm>
          <a:prstGeom prst="rect">
            <a:avLst/>
          </a:prstGeom>
        </p:spPr>
        <p:txBody>
          <a:bodyPr wrap="none">
            <a:spAutoFit/>
          </a:bodyPr>
          <a:lstStyle/>
          <a:p>
            <a:pPr algn="l"/>
            <a:r>
              <a:rPr lang="zh-CN" altLang="en-US" sz="2000" dirty="0">
                <a:solidFill>
                  <a:schemeClr val="bg1"/>
                </a:solidFill>
                <a:latin typeface="微软雅黑" panose="020B0503020204020204" pitchFamily="34" charset="-122"/>
              </a:rPr>
              <a:t>地理分析机（</a:t>
            </a:r>
            <a:r>
              <a:rPr lang="en-US" altLang="zh-CN" sz="2000" dirty="0">
                <a:solidFill>
                  <a:schemeClr val="bg1"/>
                </a:solidFill>
                <a:latin typeface="微软雅黑" panose="020B0503020204020204" pitchFamily="34" charset="-122"/>
              </a:rPr>
              <a:t>Geographical Analysis Machine</a:t>
            </a:r>
            <a:r>
              <a:rPr lang="zh-CN" altLang="en-US" sz="2000" dirty="0">
                <a:solidFill>
                  <a:schemeClr val="bg1"/>
                </a:solidFill>
                <a:latin typeface="微软雅黑" panose="020B0503020204020204" pitchFamily="34" charset="-122"/>
              </a:rPr>
              <a:t>）</a:t>
            </a:r>
            <a:r>
              <a:rPr lang="en-US" altLang="zh-CN" sz="2000" dirty="0">
                <a:solidFill>
                  <a:schemeClr val="bg1"/>
                </a:solidFill>
                <a:latin typeface="微软雅黑" panose="020B0503020204020204" pitchFamily="34" charset="-122"/>
              </a:rPr>
              <a:t>1987 Openshaw</a:t>
            </a:r>
          </a:p>
        </p:txBody>
      </p:sp>
      <p:sp>
        <p:nvSpPr>
          <p:cNvPr id="13" name="文本框 12"/>
          <p:cNvSpPr txBox="1"/>
          <p:nvPr/>
        </p:nvSpPr>
        <p:spPr>
          <a:xfrm>
            <a:off x="660400" y="745490"/>
            <a:ext cx="11029315" cy="5908040"/>
          </a:xfrm>
          <a:prstGeom prst="rect">
            <a:avLst/>
          </a:prstGeom>
          <a:noFill/>
        </p:spPr>
        <p:txBody>
          <a:bodyPr wrap="square" rtlCol="0">
            <a:spAutoFit/>
          </a:bodyPr>
          <a:lstStyle/>
          <a:p>
            <a:pPr lvl="1" indent="-457200" fontAlgn="auto">
              <a:spcBef>
                <a:spcPts val="1200"/>
              </a:spcBef>
              <a:buFont typeface="Arial" panose="020B0604020202020204" pitchFamily="34" charset="0"/>
              <a:buChar char="•"/>
            </a:pPr>
            <a:r>
              <a:rPr lang="zh-CN" altLang="en-US" sz="2800" dirty="0">
                <a:sym typeface="+mn-ea"/>
              </a:rPr>
              <a:t>传统方法存在诸多</a:t>
            </a:r>
            <a:r>
              <a:rPr lang="zh-CN" altLang="en-US" sz="2800" dirty="0">
                <a:solidFill>
                  <a:srgbClr val="FF0000"/>
                </a:solidFill>
                <a:sym typeface="+mn-ea"/>
              </a:rPr>
              <a:t>局限性</a:t>
            </a:r>
            <a:endParaRPr lang="en-US" altLang="zh-CN" sz="2800" dirty="0">
              <a:solidFill>
                <a:srgbClr val="FF0000"/>
              </a:solidFill>
              <a:sym typeface="+mn-ea"/>
            </a:endParaRPr>
          </a:p>
          <a:p>
            <a:pPr lvl="2" indent="-457200">
              <a:spcBef>
                <a:spcPts val="1200"/>
              </a:spcBef>
              <a:buFont typeface="Arial" panose="020B0604020202020204" pitchFamily="34" charset="0"/>
              <a:buChar char="•"/>
            </a:pPr>
            <a:r>
              <a:rPr lang="zh-CN" altLang="en-US" sz="2800" dirty="0">
                <a:sym typeface="+mn-ea"/>
              </a:rPr>
              <a:t>结果会受到</a:t>
            </a:r>
            <a:r>
              <a:rPr lang="zh-CN" altLang="en-US" sz="2800" dirty="0">
                <a:solidFill>
                  <a:srgbClr val="FF0000"/>
                </a:solidFill>
                <a:sym typeface="+mn-ea"/>
              </a:rPr>
              <a:t>数据选择</a:t>
            </a:r>
            <a:r>
              <a:rPr lang="zh-CN" altLang="en-US" sz="2800" dirty="0">
                <a:sym typeface="+mn-ea"/>
              </a:rPr>
              <a:t>的影响，如数据时间、疾病类型、年龄阶段、统计区域形状与直径等</a:t>
            </a:r>
            <a:endParaRPr lang="zh-CN" altLang="en-US" sz="2800" dirty="0"/>
          </a:p>
          <a:p>
            <a:pPr lvl="2" indent="-457200" fontAlgn="auto">
              <a:spcBef>
                <a:spcPts val="1200"/>
              </a:spcBef>
              <a:buFont typeface="Arial" panose="020B0604020202020204" pitchFamily="34" charset="0"/>
              <a:buChar char="•"/>
            </a:pPr>
            <a:r>
              <a:rPr lang="zh-CN" altLang="en-US" sz="2800" dirty="0">
                <a:sym typeface="+mn-ea"/>
              </a:rPr>
              <a:t>需要空间数据验证的假设会因为一些先验知识的存在而无效</a:t>
            </a:r>
            <a:endParaRPr lang="zh-CN" altLang="en-US" sz="2800" dirty="0"/>
          </a:p>
          <a:p>
            <a:pPr lvl="2" indent="-457200" fontAlgn="auto">
              <a:spcBef>
                <a:spcPts val="1200"/>
              </a:spcBef>
              <a:buFont typeface="Arial" panose="020B0604020202020204" pitchFamily="34" charset="0"/>
              <a:buChar char="•"/>
            </a:pPr>
            <a:r>
              <a:rPr lang="zh-CN" altLang="en-US" sz="2800" dirty="0">
                <a:sym typeface="+mn-ea"/>
              </a:rPr>
              <a:t>确定结果的</a:t>
            </a:r>
            <a:r>
              <a:rPr lang="zh-CN" altLang="en-US" sz="2800" dirty="0">
                <a:solidFill>
                  <a:srgbClr val="FF0000"/>
                </a:solidFill>
                <a:sym typeface="+mn-ea"/>
              </a:rPr>
              <a:t>显著性</a:t>
            </a:r>
            <a:r>
              <a:rPr lang="zh-CN" altLang="en-US" sz="2800" dirty="0">
                <a:sym typeface="+mn-ea"/>
              </a:rPr>
              <a:t>阶段容易出现问题</a:t>
            </a:r>
          </a:p>
          <a:p>
            <a:pPr lvl="2" indent="-457200" fontAlgn="auto">
              <a:spcBef>
                <a:spcPts val="1200"/>
              </a:spcBef>
              <a:buFont typeface="Arial" panose="020B0604020202020204" pitchFamily="34" charset="0"/>
              <a:buChar char="•"/>
            </a:pPr>
            <a:r>
              <a:rPr lang="zh-CN" altLang="en-US" sz="2800" dirty="0"/>
              <a:t>点数据在空间中的表达和测量的</a:t>
            </a:r>
            <a:r>
              <a:rPr lang="zh-CN" altLang="en-US" sz="2800" dirty="0">
                <a:solidFill>
                  <a:srgbClr val="FF0000"/>
                </a:solidFill>
              </a:rPr>
              <a:t>误差</a:t>
            </a:r>
            <a:r>
              <a:rPr lang="zh-CN" altLang="en-US" sz="2800" dirty="0"/>
              <a:t>会被忽略掉</a:t>
            </a:r>
          </a:p>
          <a:p>
            <a:pPr lvl="2" indent="-457200" fontAlgn="auto">
              <a:spcBef>
                <a:spcPts val="1200"/>
              </a:spcBef>
              <a:buFont typeface="Arial" panose="020B0604020202020204" pitchFamily="34" charset="0"/>
              <a:buChar char="•"/>
            </a:pPr>
            <a:r>
              <a:rPr lang="zh-CN" altLang="en-US" sz="2800" dirty="0"/>
              <a:t>在构造有关某个点存在异常的假设时，目标点位置的选取具有随机性，受人</a:t>
            </a:r>
            <a:r>
              <a:rPr lang="zh-CN" altLang="en-US" sz="2800" dirty="0">
                <a:solidFill>
                  <a:srgbClr val="FF0000"/>
                </a:solidFill>
              </a:rPr>
              <a:t>主观控制，</a:t>
            </a:r>
            <a:r>
              <a:rPr lang="zh-CN" altLang="en-US" sz="2800" dirty="0"/>
              <a:t>计算中易忽略其他位置</a:t>
            </a:r>
          </a:p>
          <a:p>
            <a:pPr lvl="1" indent="-457200" fontAlgn="auto">
              <a:spcBef>
                <a:spcPts val="1200"/>
              </a:spcBef>
              <a:buFont typeface="Arial" panose="020B0604020202020204" pitchFamily="34" charset="0"/>
              <a:buChar char="•"/>
            </a:pPr>
            <a:r>
              <a:rPr lang="zh-CN" altLang="en-US" sz="2800" dirty="0"/>
              <a:t>研究区域存在计算</a:t>
            </a:r>
            <a:r>
              <a:rPr lang="zh-CN" altLang="en-US" sz="2800" dirty="0">
                <a:solidFill>
                  <a:srgbClr val="FF0000"/>
                </a:solidFill>
              </a:rPr>
              <a:t>未考虑的区域</a:t>
            </a:r>
            <a:r>
              <a:rPr lang="zh-CN" altLang="en-US" sz="2800" dirty="0"/>
              <a:t>、</a:t>
            </a:r>
            <a:r>
              <a:rPr lang="zh-CN" altLang="en-US" sz="2800" dirty="0">
                <a:solidFill>
                  <a:srgbClr val="FF0000"/>
                </a:solidFill>
              </a:rPr>
              <a:t>边界效应</a:t>
            </a:r>
            <a:r>
              <a:rPr lang="zh-CN" altLang="en-US" sz="2800" dirty="0"/>
              <a:t>的存在</a:t>
            </a:r>
            <a:r>
              <a:rPr lang="en-US" altLang="zh-CN" sz="2800" dirty="0">
                <a:sym typeface="Wingdings" panose="05000000000000000000" pitchFamily="2" charset="2"/>
              </a:rPr>
              <a:t></a:t>
            </a:r>
            <a:r>
              <a:rPr lang="zh-CN" altLang="en-US" sz="2800" dirty="0"/>
              <a:t>少数几个假说来替代整个地图的模式并不可靠</a:t>
            </a:r>
          </a:p>
          <a:p>
            <a:pPr lvl="1" indent="-457200" fontAlgn="auto">
              <a:spcBef>
                <a:spcPts val="1200"/>
              </a:spcBef>
              <a:buFont typeface="Arial" panose="020B0604020202020204" pitchFamily="34" charset="0"/>
              <a:buChar char="•"/>
            </a:pPr>
            <a:r>
              <a:rPr lang="zh-CN" altLang="en-US" sz="2800" dirty="0"/>
              <a:t>数据应该用于</a:t>
            </a:r>
            <a:r>
              <a:rPr lang="zh-CN" altLang="en-US" sz="2800" dirty="0">
                <a:solidFill>
                  <a:srgbClr val="FF0000"/>
                </a:solidFill>
              </a:rPr>
              <a:t>检测</a:t>
            </a:r>
            <a:r>
              <a:rPr lang="zh-CN" altLang="en-US" sz="2800" dirty="0"/>
              <a:t>异常结果，而不是</a:t>
            </a:r>
            <a:r>
              <a:rPr lang="zh-CN" altLang="en-US" sz="2800" dirty="0">
                <a:solidFill>
                  <a:srgbClr val="FF0000"/>
                </a:solidFill>
              </a:rPr>
              <a:t>检验</a:t>
            </a:r>
            <a:r>
              <a:rPr lang="zh-CN" altLang="en-US" sz="2800" dirty="0"/>
              <a:t>研究者主观做出的假说</a:t>
            </a:r>
          </a:p>
        </p:txBody>
      </p:sp>
    </p:spTree>
  </p:cSld>
  <p:clrMapOvr>
    <a:masterClrMapping/>
  </p:clrMapOvr>
  <p:transition advTm="17901"/>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60545" y="185144"/>
            <a:ext cx="538480" cy="52197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03</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7700645" cy="398780"/>
          </a:xfrm>
          <a:prstGeom prst="rect">
            <a:avLst/>
          </a:prstGeom>
        </p:spPr>
        <p:txBody>
          <a:bodyPr wrap="none">
            <a:spAutoFit/>
          </a:bodyPr>
          <a:lstStyle/>
          <a:p>
            <a:pPr algn="l"/>
            <a:r>
              <a:rPr lang="zh-CN" altLang="en-US" sz="2000" dirty="0">
                <a:solidFill>
                  <a:schemeClr val="bg1"/>
                </a:solidFill>
                <a:latin typeface="微软雅黑" panose="020B0503020204020204" pitchFamily="34" charset="-122"/>
              </a:rPr>
              <a:t>地理分析机（</a:t>
            </a:r>
            <a:r>
              <a:rPr lang="en-US" altLang="zh-CN" sz="2000" dirty="0">
                <a:solidFill>
                  <a:schemeClr val="bg1"/>
                </a:solidFill>
                <a:latin typeface="微软雅黑" panose="020B0503020204020204" pitchFamily="34" charset="-122"/>
              </a:rPr>
              <a:t>Geographical Analysis Machine</a:t>
            </a:r>
            <a:r>
              <a:rPr lang="zh-CN" altLang="en-US" sz="2000" dirty="0">
                <a:solidFill>
                  <a:schemeClr val="bg1"/>
                </a:solidFill>
                <a:latin typeface="微软雅黑" panose="020B0503020204020204" pitchFamily="34" charset="-122"/>
              </a:rPr>
              <a:t>）</a:t>
            </a:r>
            <a:r>
              <a:rPr lang="en-US" altLang="zh-CN" sz="2000" dirty="0">
                <a:solidFill>
                  <a:schemeClr val="bg1"/>
                </a:solidFill>
                <a:latin typeface="微软雅黑" panose="020B0503020204020204" pitchFamily="34" charset="-122"/>
              </a:rPr>
              <a:t>1987 Openshaw</a:t>
            </a:r>
          </a:p>
        </p:txBody>
      </p:sp>
      <p:sp>
        <p:nvSpPr>
          <p:cNvPr id="13" name="文本框 12"/>
          <p:cNvSpPr txBox="1"/>
          <p:nvPr/>
        </p:nvSpPr>
        <p:spPr>
          <a:xfrm>
            <a:off x="657860" y="906145"/>
            <a:ext cx="11378565" cy="5478423"/>
          </a:xfrm>
          <a:prstGeom prst="rect">
            <a:avLst/>
          </a:prstGeom>
          <a:noFill/>
        </p:spPr>
        <p:txBody>
          <a:bodyPr wrap="square" rtlCol="0">
            <a:spAutoFit/>
          </a:bodyPr>
          <a:lstStyle/>
          <a:p>
            <a:pPr lvl="1" indent="-457200" fontAlgn="auto">
              <a:spcBef>
                <a:spcPts val="1200"/>
              </a:spcBef>
              <a:buFont typeface="Arial" panose="020B0604020202020204" pitchFamily="34" charset="0"/>
              <a:buChar char="•"/>
            </a:pPr>
            <a:r>
              <a:rPr lang="zh-CN" altLang="en-US" sz="2800" dirty="0"/>
              <a:t>提出多个假设逐一检验低效且有偏</a:t>
            </a:r>
            <a:r>
              <a:rPr lang="en-US" altLang="zh-CN" sz="2800" dirty="0">
                <a:sym typeface="Wingdings" panose="05000000000000000000" pitchFamily="2" charset="2"/>
              </a:rPr>
              <a:t></a:t>
            </a:r>
            <a:r>
              <a:rPr lang="zh-CN" altLang="en-US" sz="2800" dirty="0"/>
              <a:t>简单且直观的解决方案：</a:t>
            </a:r>
          </a:p>
          <a:p>
            <a:pPr lvl="2" indent="-457200" fontAlgn="auto">
              <a:spcBef>
                <a:spcPts val="1200"/>
              </a:spcBef>
              <a:buFont typeface="Arial" panose="020B0604020202020204" pitchFamily="34" charset="0"/>
              <a:buChar char="•"/>
            </a:pPr>
            <a:r>
              <a:rPr lang="zh-CN" altLang="en-US" sz="2800" dirty="0"/>
              <a:t>对于一个问题（例如在空间中以某种方式分布的点数据，找到它可能集中聚集的区域），</a:t>
            </a:r>
            <a:r>
              <a:rPr lang="zh-CN" altLang="en-US" sz="2800" dirty="0">
                <a:solidFill>
                  <a:srgbClr val="FF0000"/>
                </a:solidFill>
              </a:rPr>
              <a:t>生成并检验所有可能的假设</a:t>
            </a:r>
          </a:p>
          <a:p>
            <a:pPr lvl="1" indent="-457200" fontAlgn="auto">
              <a:spcBef>
                <a:spcPts val="1200"/>
              </a:spcBef>
              <a:buFont typeface="Arial" panose="020B0604020202020204" pitchFamily="34" charset="0"/>
              <a:buChar char="•"/>
            </a:pPr>
            <a:r>
              <a:rPr lang="zh-CN" altLang="en-US" sz="2800" dirty="0">
                <a:solidFill>
                  <a:srgbClr val="FF0000"/>
                </a:solidFill>
              </a:rPr>
              <a:t>地理分析机</a:t>
            </a:r>
            <a:r>
              <a:rPr lang="zh-CN" altLang="en-US" sz="2800" dirty="0">
                <a:solidFill>
                  <a:schemeClr val="tx1"/>
                </a:solidFill>
              </a:rPr>
              <a:t>是按照该思想提出的分析范式，论文作者利用计算机可重复运算的特性初步设计了一种点模式分析的解决方案</a:t>
            </a:r>
            <a:endParaRPr lang="en-US" altLang="zh-CN" sz="2800" dirty="0"/>
          </a:p>
          <a:p>
            <a:pPr lvl="1" indent="-457200" fontAlgn="auto">
              <a:spcBef>
                <a:spcPts val="1200"/>
              </a:spcBef>
              <a:buFont typeface="Arial" panose="020B0604020202020204" pitchFamily="34" charset="0"/>
              <a:buChar char="•"/>
            </a:pPr>
            <a:r>
              <a:rPr lang="zh-CN" altLang="en-US" sz="2800" dirty="0"/>
              <a:t>四大组成部分：</a:t>
            </a:r>
            <a:endParaRPr lang="zh-CN" altLang="en-US" sz="2800" dirty="0">
              <a:solidFill>
                <a:schemeClr val="tx1"/>
              </a:solidFill>
            </a:endParaRPr>
          </a:p>
          <a:p>
            <a:pPr lvl="2" indent="-457200" fontAlgn="auto">
              <a:spcBef>
                <a:spcPts val="1200"/>
              </a:spcBef>
              <a:buFont typeface="Arial" panose="020B0604020202020204" pitchFamily="34" charset="0"/>
              <a:buChar char="•"/>
            </a:pPr>
            <a:r>
              <a:rPr lang="zh-CN" altLang="en-US" sz="2800" dirty="0">
                <a:solidFill>
                  <a:schemeClr val="tx1"/>
                </a:solidFill>
              </a:rPr>
              <a:t>空间假说生成器</a:t>
            </a:r>
          </a:p>
          <a:p>
            <a:pPr lvl="2" indent="-457200" fontAlgn="auto">
              <a:spcBef>
                <a:spcPts val="1200"/>
              </a:spcBef>
              <a:buFont typeface="Arial" panose="020B0604020202020204" pitchFamily="34" charset="0"/>
              <a:buChar char="•"/>
            </a:pPr>
            <a:r>
              <a:rPr lang="zh-CN" altLang="en-US" sz="2800" dirty="0">
                <a:solidFill>
                  <a:schemeClr val="tx1"/>
                </a:solidFill>
              </a:rPr>
              <a:t>显著性测试流程</a:t>
            </a:r>
            <a:r>
              <a:rPr lang="en-US" altLang="zh-CN" sz="2800" dirty="0">
                <a:solidFill>
                  <a:schemeClr val="tx1"/>
                </a:solidFill>
                <a:sym typeface="Wingdings" panose="05000000000000000000" pitchFamily="2" charset="2"/>
              </a:rPr>
              <a:t></a:t>
            </a:r>
            <a:r>
              <a:rPr lang="zh-CN" altLang="en-US" sz="2800" dirty="0">
                <a:solidFill>
                  <a:schemeClr val="tx1"/>
                </a:solidFill>
              </a:rPr>
              <a:t>假设检验</a:t>
            </a:r>
          </a:p>
          <a:p>
            <a:pPr lvl="2" indent="-457200" fontAlgn="auto">
              <a:spcBef>
                <a:spcPts val="1200"/>
              </a:spcBef>
              <a:buFont typeface="Arial" panose="020B0604020202020204" pitchFamily="34" charset="0"/>
              <a:buChar char="•"/>
            </a:pPr>
            <a:r>
              <a:rPr lang="zh-CN" altLang="en-US" sz="2800" dirty="0">
                <a:solidFill>
                  <a:schemeClr val="tx1"/>
                </a:solidFill>
              </a:rPr>
              <a:t>空间数据管理与检索</a:t>
            </a:r>
          </a:p>
          <a:p>
            <a:pPr lvl="2" indent="-457200" fontAlgn="auto">
              <a:spcBef>
                <a:spcPts val="1200"/>
              </a:spcBef>
              <a:buFont typeface="Arial" panose="020B0604020202020204" pitchFamily="34" charset="0"/>
              <a:buChar char="•"/>
            </a:pPr>
            <a:r>
              <a:rPr lang="en-US" altLang="zh-CN" sz="2800" dirty="0"/>
              <a:t>GIS</a:t>
            </a:r>
            <a:r>
              <a:rPr lang="zh-CN" altLang="en-US" sz="2800" dirty="0"/>
              <a:t>软件可视化</a:t>
            </a:r>
            <a:r>
              <a:rPr lang="en-US" altLang="zh-CN" sz="2800" dirty="0">
                <a:sym typeface="Wingdings" panose="05000000000000000000" pitchFamily="2" charset="2"/>
              </a:rPr>
              <a:t></a:t>
            </a:r>
            <a:r>
              <a:rPr lang="zh-CN" altLang="en-US" sz="2800" dirty="0">
                <a:solidFill>
                  <a:schemeClr val="tx1"/>
                </a:solidFill>
              </a:rPr>
              <a:t>凸显出现异常的区域</a:t>
            </a:r>
          </a:p>
        </p:txBody>
      </p:sp>
    </p:spTree>
  </p:cSld>
  <p:clrMapOvr>
    <a:masterClrMapping/>
  </p:clrMapOvr>
  <p:transition advTm="1790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0400" y="216577"/>
            <a:ext cx="917916" cy="44515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1287379" y="216577"/>
            <a:ext cx="11020926" cy="445159"/>
          </a:xfrm>
          <a:prstGeom prst="roundRect">
            <a:avLst/>
          </a:prstGeom>
          <a:gradFill flip="none" rotWithShape="1">
            <a:gsLst>
              <a:gs pos="0">
                <a:srgbClr val="C00000"/>
              </a:gs>
              <a:gs pos="78000">
                <a:srgbClr val="C00000"/>
              </a:gs>
              <a:gs pos="100000">
                <a:srgbClr val="C00000">
                  <a:alpha val="5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675965cf-ac6f-497e-b57c-73e50b9e96a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904621" y="279881"/>
            <a:ext cx="1132714" cy="318550"/>
            <a:chOff x="2805112" y="2505075"/>
            <a:chExt cx="6580821" cy="1850707"/>
          </a:xfrm>
          <a:solidFill>
            <a:schemeClr val="bg1"/>
          </a:solidFill>
        </p:grpSpPr>
        <p:sp>
          <p:nvSpPr>
            <p:cNvPr id="8" name="išļîde"/>
            <p:cNvSpPr/>
            <p:nvPr/>
          </p:nvSpPr>
          <p:spPr>
            <a:xfrm>
              <a:off x="2805112" y="2505075"/>
              <a:ext cx="1849755" cy="1850707"/>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grpFill/>
            <a:ln w="9525" cap="flat">
              <a:noFill/>
              <a:prstDash val="solid"/>
              <a:miter/>
            </a:ln>
          </p:spPr>
          <p:txBody>
            <a:bodyPr rtlCol="0" anchor="ctr"/>
            <a:lstStyle/>
            <a:p>
              <a:endParaRPr lang="zh-CN" altLang="en-US"/>
            </a:p>
          </p:txBody>
        </p:sp>
        <p:sp>
          <p:nvSpPr>
            <p:cNvPr id="9" name="ïŝľîde"/>
            <p:cNvSpPr/>
            <p:nvPr/>
          </p:nvSpPr>
          <p:spPr>
            <a:xfrm>
              <a:off x="5033961" y="3989070"/>
              <a:ext cx="4351972" cy="310515"/>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grpFill/>
            <a:ln w="9525" cap="flat">
              <a:noFill/>
              <a:prstDash val="solid"/>
              <a:miter/>
            </a:ln>
          </p:spPr>
          <p:txBody>
            <a:bodyPr rtlCol="0" anchor="ctr"/>
            <a:lstStyle/>
            <a:p>
              <a:endParaRPr lang="zh-CN" altLang="en-US"/>
            </a:p>
          </p:txBody>
        </p:sp>
        <p:sp>
          <p:nvSpPr>
            <p:cNvPr id="10" name="ïšḻíḓê"/>
            <p:cNvSpPr/>
            <p:nvPr/>
          </p:nvSpPr>
          <p:spPr>
            <a:xfrm>
              <a:off x="5032505" y="2563066"/>
              <a:ext cx="4352938" cy="123947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grpFill/>
            <a:ln w="9525" cap="flat">
              <a:noFill/>
              <a:prstDash val="solid"/>
              <a:miter/>
            </a:ln>
          </p:spPr>
          <p:txBody>
            <a:bodyPr rtlCol="0" anchor="ctr"/>
            <a:lstStyle/>
            <a:p>
              <a:endParaRPr lang="zh-CN" altLang="en-US"/>
            </a:p>
          </p:txBody>
        </p:sp>
      </p:grpSp>
      <p:sp>
        <p:nvSpPr>
          <p:cNvPr id="11" name="文本框 10"/>
          <p:cNvSpPr txBox="1"/>
          <p:nvPr/>
        </p:nvSpPr>
        <p:spPr>
          <a:xfrm>
            <a:off x="660545" y="185144"/>
            <a:ext cx="538480" cy="521970"/>
          </a:xfrm>
          <a:prstGeom prst="rect">
            <a:avLst/>
          </a:prstGeom>
          <a:noFill/>
        </p:spPr>
        <p:txBody>
          <a:bodyPr wrap="none" rtlCol="0">
            <a:spAutoFit/>
          </a:bodyPr>
          <a:lstStyle/>
          <a:p>
            <a:pPr algn="ctr"/>
            <a:r>
              <a:rPr lang="en-US" altLang="zh-CN" sz="2800" dirty="0">
                <a:solidFill>
                  <a:srgbClr val="C00000"/>
                </a:solidFill>
                <a:latin typeface="黑体" panose="02010609060101010101" pitchFamily="49" charset="-122"/>
                <a:ea typeface="黑体" panose="02010609060101010101" pitchFamily="49" charset="-122"/>
              </a:rPr>
              <a:t>03</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12" name="矩形 11"/>
          <p:cNvSpPr/>
          <p:nvPr/>
        </p:nvSpPr>
        <p:spPr>
          <a:xfrm>
            <a:off x="1329440" y="244318"/>
            <a:ext cx="7700645" cy="398780"/>
          </a:xfrm>
          <a:prstGeom prst="rect">
            <a:avLst/>
          </a:prstGeom>
        </p:spPr>
        <p:txBody>
          <a:bodyPr wrap="none">
            <a:spAutoFit/>
          </a:bodyPr>
          <a:lstStyle/>
          <a:p>
            <a:pPr algn="l"/>
            <a:r>
              <a:rPr lang="zh-CN" altLang="en-US" sz="2000" dirty="0">
                <a:solidFill>
                  <a:schemeClr val="bg1"/>
                </a:solidFill>
                <a:latin typeface="微软雅黑" panose="020B0503020204020204" pitchFamily="34" charset="-122"/>
              </a:rPr>
              <a:t>地理分析机（</a:t>
            </a:r>
            <a:r>
              <a:rPr lang="en-US" altLang="zh-CN" sz="2000" dirty="0">
                <a:solidFill>
                  <a:schemeClr val="bg1"/>
                </a:solidFill>
                <a:latin typeface="微软雅黑" panose="020B0503020204020204" pitchFamily="34" charset="-122"/>
              </a:rPr>
              <a:t>Geographical Analysis Machine</a:t>
            </a:r>
            <a:r>
              <a:rPr lang="zh-CN" altLang="en-US" sz="2000" dirty="0">
                <a:solidFill>
                  <a:schemeClr val="bg1"/>
                </a:solidFill>
                <a:latin typeface="微软雅黑" panose="020B0503020204020204" pitchFamily="34" charset="-122"/>
              </a:rPr>
              <a:t>）</a:t>
            </a:r>
            <a:r>
              <a:rPr lang="en-US" altLang="zh-CN" sz="2000" dirty="0">
                <a:solidFill>
                  <a:schemeClr val="bg1"/>
                </a:solidFill>
                <a:latin typeface="微软雅黑" panose="020B0503020204020204" pitchFamily="34" charset="-122"/>
              </a:rPr>
              <a:t>1987 Openshaw</a:t>
            </a:r>
          </a:p>
        </p:txBody>
      </p:sp>
      <p:sp>
        <p:nvSpPr>
          <p:cNvPr id="13" name="文本框 12"/>
          <p:cNvSpPr txBox="1"/>
          <p:nvPr/>
        </p:nvSpPr>
        <p:spPr>
          <a:xfrm>
            <a:off x="577517" y="725040"/>
            <a:ext cx="11461594" cy="6063198"/>
          </a:xfrm>
          <a:prstGeom prst="rect">
            <a:avLst/>
          </a:prstGeom>
          <a:noFill/>
        </p:spPr>
        <p:txBody>
          <a:bodyPr wrap="square" rtlCol="0">
            <a:spAutoFit/>
          </a:bodyPr>
          <a:lstStyle/>
          <a:p>
            <a:pPr marL="0" lvl="1" indent="0" fontAlgn="auto">
              <a:spcBef>
                <a:spcPts val="1200"/>
              </a:spcBef>
              <a:buFont typeface="Arial" panose="020B0604020202020204" pitchFamily="34" charset="0"/>
              <a:buNone/>
            </a:pPr>
            <a:r>
              <a:rPr lang="en-US" altLang="zh-CN" sz="2800" dirty="0">
                <a:solidFill>
                  <a:schemeClr val="tx1"/>
                </a:solidFill>
              </a:rPr>
              <a:t>1.3.1 </a:t>
            </a:r>
            <a:r>
              <a:rPr lang="zh-CN" altLang="en-US" sz="2800" dirty="0">
                <a:solidFill>
                  <a:schemeClr val="tx1"/>
                </a:solidFill>
              </a:rPr>
              <a:t>空间假说生成器</a:t>
            </a:r>
          </a:p>
          <a:p>
            <a:pPr lvl="1" indent="-457200" fontAlgn="auto">
              <a:spcBef>
                <a:spcPts val="1200"/>
              </a:spcBef>
              <a:buFont typeface="Arial" panose="020B0604020202020204" pitchFamily="34" charset="0"/>
              <a:buChar char="•"/>
            </a:pPr>
            <a:r>
              <a:rPr lang="zh-CN" altLang="en-US" sz="2800" dirty="0">
                <a:solidFill>
                  <a:schemeClr val="tx1"/>
                </a:solidFill>
              </a:rPr>
              <a:t>在空间点模式分析领域，假设的一般形式为：</a:t>
            </a:r>
            <a:endParaRPr lang="en-US" altLang="zh-CN" sz="2800" dirty="0">
              <a:solidFill>
                <a:schemeClr val="tx1"/>
              </a:solidFill>
            </a:endParaRPr>
          </a:p>
          <a:p>
            <a:pPr lvl="2" indent="-457200">
              <a:spcBef>
                <a:spcPts val="1200"/>
              </a:spcBef>
              <a:buFont typeface="Arial" panose="020B0604020202020204" pitchFamily="34" charset="0"/>
              <a:buChar char="•"/>
            </a:pPr>
            <a:r>
              <a:rPr lang="zh-CN" altLang="en-US" sz="2800" dirty="0">
                <a:solidFill>
                  <a:schemeClr val="tx1"/>
                </a:solidFill>
              </a:rPr>
              <a:t>在某一</a:t>
            </a:r>
            <a:r>
              <a:rPr lang="zh-CN" altLang="en-US" sz="2800" dirty="0">
                <a:solidFill>
                  <a:srgbClr val="FF0000"/>
                </a:solidFill>
              </a:rPr>
              <a:t>具体位置</a:t>
            </a:r>
            <a:r>
              <a:rPr lang="en-US" altLang="zh-CN" sz="2800" dirty="0">
                <a:solidFill>
                  <a:srgbClr val="FF0000"/>
                </a:solidFill>
              </a:rPr>
              <a:t>x</a:t>
            </a:r>
            <a:r>
              <a:rPr lang="zh-CN" altLang="en-US" sz="2800" dirty="0">
                <a:solidFill>
                  <a:schemeClr val="tx1"/>
                </a:solidFill>
              </a:rPr>
              <a:t>距离范围内，是否有点数据超额分布的现象。</a:t>
            </a:r>
            <a:endParaRPr lang="en-US" altLang="zh-CN" sz="2800" dirty="0">
              <a:solidFill>
                <a:schemeClr val="tx1"/>
              </a:solidFill>
            </a:endParaRPr>
          </a:p>
          <a:p>
            <a:pPr lvl="2" indent="-457200">
              <a:spcBef>
                <a:spcPts val="1200"/>
              </a:spcBef>
              <a:buFont typeface="Arial" panose="020B0604020202020204" pitchFamily="34" charset="0"/>
              <a:buChar char="•"/>
            </a:pPr>
            <a:r>
              <a:rPr lang="zh-CN" altLang="en-US" sz="2800" dirty="0">
                <a:solidFill>
                  <a:schemeClr val="tx1"/>
                </a:solidFill>
              </a:rPr>
              <a:t>遍历所</a:t>
            </a:r>
            <a:r>
              <a:rPr lang="zh-CN" altLang="en-US" sz="2800" dirty="0">
                <a:solidFill>
                  <a:srgbClr val="FF0000"/>
                </a:solidFill>
              </a:rPr>
              <a:t>有点位置</a:t>
            </a:r>
            <a:r>
              <a:rPr lang="zh-CN" altLang="en-US" sz="2800" dirty="0">
                <a:solidFill>
                  <a:schemeClr val="tx1"/>
                </a:solidFill>
              </a:rPr>
              <a:t>、所有</a:t>
            </a:r>
            <a:r>
              <a:rPr lang="zh-CN" altLang="en-US" sz="2800" dirty="0">
                <a:solidFill>
                  <a:srgbClr val="FF0000"/>
                </a:solidFill>
              </a:rPr>
              <a:t>半径长度</a:t>
            </a:r>
            <a:r>
              <a:rPr lang="zh-CN" altLang="en-US" sz="2800" dirty="0">
                <a:solidFill>
                  <a:schemeClr val="tx1"/>
                </a:solidFill>
              </a:rPr>
              <a:t>生成假设</a:t>
            </a:r>
            <a:endParaRPr lang="en-US" altLang="zh-CN" sz="2800" dirty="0">
              <a:solidFill>
                <a:schemeClr val="tx1"/>
              </a:solidFill>
            </a:endParaRPr>
          </a:p>
          <a:p>
            <a:pPr lvl="1" indent="-457200">
              <a:spcBef>
                <a:spcPts val="1200"/>
              </a:spcBef>
              <a:buFont typeface="Arial" panose="020B0604020202020204" pitchFamily="34" charset="0"/>
              <a:buChar char="•"/>
            </a:pPr>
            <a:r>
              <a:rPr lang="zh-CN" altLang="en-US" sz="2800" dirty="0"/>
              <a:t>具体操作步骤</a:t>
            </a:r>
            <a:endParaRPr lang="zh-CN" altLang="en-US" sz="2800" dirty="0">
              <a:solidFill>
                <a:schemeClr val="tx1"/>
              </a:solidFill>
            </a:endParaRPr>
          </a:p>
          <a:p>
            <a:pPr lvl="2" indent="-457200" fontAlgn="auto">
              <a:spcBef>
                <a:spcPts val="1200"/>
              </a:spcBef>
              <a:buFont typeface="Arial" panose="020B0604020202020204" pitchFamily="34" charset="0"/>
              <a:buChar char="•"/>
            </a:pPr>
            <a:r>
              <a:rPr lang="zh-CN" altLang="en-US" sz="2800" dirty="0">
                <a:solidFill>
                  <a:schemeClr val="tx1"/>
                </a:solidFill>
              </a:rPr>
              <a:t>定义二维网格、圆半径的最小值、最大值、半径增量；网格边长与圆半径要满足：以该半径在各个网格点画圆后可以覆盖研究区域</a:t>
            </a:r>
          </a:p>
          <a:p>
            <a:pPr lvl="2" indent="-457200" fontAlgn="auto">
              <a:spcBef>
                <a:spcPts val="1200"/>
              </a:spcBef>
              <a:buFont typeface="Arial" panose="020B0604020202020204" pitchFamily="34" charset="0"/>
              <a:buChar char="•"/>
            </a:pPr>
            <a:r>
              <a:rPr lang="zh-CN" altLang="en-US" sz="2800" dirty="0">
                <a:solidFill>
                  <a:schemeClr val="tx1"/>
                </a:solidFill>
              </a:rPr>
              <a:t>在给定半径</a:t>
            </a:r>
            <a:r>
              <a:rPr lang="en-US" altLang="zh-CN" sz="2800" dirty="0">
                <a:solidFill>
                  <a:schemeClr val="tx1"/>
                </a:solidFill>
              </a:rPr>
              <a:t>x</a:t>
            </a:r>
            <a:r>
              <a:rPr lang="zh-CN" altLang="en-US" sz="2800" dirty="0">
                <a:solidFill>
                  <a:schemeClr val="tx1"/>
                </a:solidFill>
              </a:rPr>
              <a:t>下，逐网格点遍历，进行显著性检验，存储所有显著异常的网格点位置和半径（窗口）</a:t>
            </a:r>
          </a:p>
          <a:p>
            <a:pPr lvl="2" indent="-457200" fontAlgn="auto">
              <a:spcBef>
                <a:spcPts val="1200"/>
              </a:spcBef>
              <a:buFont typeface="Arial" panose="020B0604020202020204" pitchFamily="34" charset="0"/>
              <a:buChar char="•"/>
            </a:pPr>
            <a:r>
              <a:rPr lang="zh-CN" altLang="en-US" sz="2800" dirty="0"/>
              <a:t>以</a:t>
            </a:r>
            <a:r>
              <a:rPr lang="zh-CN" altLang="en-US" sz="2800" dirty="0">
                <a:solidFill>
                  <a:schemeClr val="tx1"/>
                </a:solidFill>
              </a:rPr>
              <a:t>半径增量增加半径，调整网格</a:t>
            </a:r>
          </a:p>
          <a:p>
            <a:pPr lvl="2" indent="-457200" fontAlgn="auto">
              <a:spcBef>
                <a:spcPts val="1200"/>
              </a:spcBef>
              <a:buFont typeface="Arial" panose="020B0604020202020204" pitchFamily="34" charset="0"/>
              <a:buChar char="•"/>
            </a:pPr>
            <a:r>
              <a:rPr lang="zh-CN" altLang="en-US" sz="2800" dirty="0">
                <a:solidFill>
                  <a:schemeClr val="tx1"/>
                </a:solidFill>
              </a:rPr>
              <a:t>重复</a:t>
            </a:r>
            <a:r>
              <a:rPr lang="en-US" altLang="zh-CN" sz="2800" dirty="0">
                <a:solidFill>
                  <a:schemeClr val="tx1"/>
                </a:solidFill>
              </a:rPr>
              <a:t>2-3</a:t>
            </a:r>
            <a:r>
              <a:rPr lang="zh-CN" altLang="en-US" sz="2800" dirty="0">
                <a:solidFill>
                  <a:schemeClr val="tx1"/>
                </a:solidFill>
              </a:rPr>
              <a:t>步直到所有半径遍历完成</a:t>
            </a:r>
          </a:p>
        </p:txBody>
      </p:sp>
    </p:spTree>
  </p:cSld>
  <p:clrMapOvr>
    <a:masterClrMapping/>
  </p:clrMapOvr>
  <p:transition advTm="17901"/>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jgsImhkaWQiOiIxMTUxZmEyZjU4NWNhNWQ1ZTQ0NWEwYTEwZmQ0YzU2MSIsInVzZXJDb3VudCI6MTN9"/>
  <p:tag name="RESOURCE_RECORD_KEY" val="{&quot;13&quot;:[4364888,4721902,19948767,4695713],&quot;70&quot;:[3312383,3327917]}"/>
</p:tagLst>
</file>

<file path=ppt/tags/tag10.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11.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12.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13.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14.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15.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16.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17.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18.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19.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2.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20.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21.xml><?xml version="1.0" encoding="utf-8"?>
<p:tagLst xmlns:a="http://schemas.openxmlformats.org/drawingml/2006/main" xmlns:r="http://schemas.openxmlformats.org/officeDocument/2006/relationships" xmlns:p="http://schemas.openxmlformats.org/presentationml/2006/main">
  <p:tag name="TABLE_ENDDRAG_ORIGIN_RECT" val="806*279"/>
  <p:tag name="TABLE_ENDDRAG_RECT" val="52*194*806*279"/>
</p:tagLst>
</file>

<file path=ppt/tags/tag22.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23.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24.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25.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26.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27.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28.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29.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3.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30.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31.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32.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33.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34.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35.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36.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37.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38.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39.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4.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5.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6.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7.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8.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ags/tag9.xml><?xml version="1.0" encoding="utf-8"?>
<p:tagLst xmlns:a="http://schemas.openxmlformats.org/drawingml/2006/main" xmlns:r="http://schemas.openxmlformats.org/officeDocument/2006/relationships" xmlns:p="http://schemas.openxmlformats.org/presentationml/2006/main">
  <p:tag name="ISLIDE.VECTOR" val="675965cf-ac6f-497e-b57c-73e50b9e96a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TotalTime>
  <Words>4035</Words>
  <Application>Microsoft Office PowerPoint</Application>
  <PresentationFormat>宽屏</PresentationFormat>
  <Paragraphs>357</Paragraphs>
  <Slides>37</Slides>
  <Notes>34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37</vt:i4>
      </vt:variant>
    </vt:vector>
  </HeadingPairs>
  <TitlesOfParts>
    <vt:vector size="47" baseType="lpstr">
      <vt:lpstr>微软雅黑</vt:lpstr>
      <vt:lpstr>PingFang SC</vt:lpstr>
      <vt:lpstr>Wingdings</vt:lpstr>
      <vt:lpstr>思源黑体 CN Bold</vt:lpstr>
      <vt:lpstr>Cambria Math</vt:lpstr>
      <vt:lpstr>黑体</vt:lpstr>
      <vt:lpstr>Arial</vt:lpstr>
      <vt:lpstr>Calibri</vt:lpstr>
      <vt:lpstr>Inter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华佑泉美</dc:creator>
  <cp:lastModifiedBy>Zhiyang Wang</cp:lastModifiedBy>
  <cp:revision>152</cp:revision>
  <dcterms:created xsi:type="dcterms:W3CDTF">2019-03-26T06:29:00Z</dcterms:created>
  <dcterms:modified xsi:type="dcterms:W3CDTF">2025-03-19T06:50:02Z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KSOTemplateUUID">
    <vt:lpwstr>v1.0_mb_M1muvV272UAsybThiPl3aA==</vt:lpwstr>
  </property>
  <property fmtid="{D5CDD505-2E9C-101B-9397-08002B2CF9AE}" pid="4" name="ICV">
    <vt:lpwstr>D09426C5E2E24208812ACC23F744F758_13</vt:lpwstr>
  </property>
</Properties>
</file>